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9144000" cy="6858000"/>
  <p:notesSz cx="68580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slideLayout" Target="../slideLayouts/slideLayout1.xml"/><Relationship Id="rId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slideLayout" Target="../slideLayouts/slideLayout1.xml"/><Relationship Id="rId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slideLayout" Target="../slideLayouts/slideLayout1.xml"/><Relationship Id="rId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slideLayout" Target="../slideLayouts/slideLayout1.xml"/><Relationship Id="rId8"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457200" y="146304"/>
            <a:ext cx="8229600" cy="402336"/>
          </a:xfrm>
          <a:prstGeom prst="rect">
            <a:avLst/>
          </a:prstGeom>
          <a:noFill/>
          <a:ln/>
        </p:spPr>
        <p:txBody>
          <a:bodyPr wrap="square" rtlCol="0" anchor="ctr"/>
          <a:lstStyle/>
          <a:p>
            <a:pPr algn="ctr" indent="0" marL="0">
              <a:buNone/>
            </a:pPr>
            <a:r>
              <a:rPr lang="en-US" sz="2600" b="1" dirty="0">
                <a:solidFill>
                  <a:srgbClr val="1A1A2D"/>
                </a:solidFill>
                <a:latin typeface="Arial" pitchFamily="34" charset="0"/>
                <a:ea typeface="Arial" pitchFamily="34" charset="-122"/>
                <a:cs typeface="Arial" pitchFamily="34" charset="-120"/>
              </a:rPr>
              <a:t>Agentic AI System</a:t>
            </a:r>
            <a:endParaRPr lang="en-US" sz="2600" dirty="0"/>
          </a:p>
        </p:txBody>
      </p:sp>
      <p:sp>
        <p:nvSpPr>
          <p:cNvPr id="3" name="Text 1"/>
          <p:cNvSpPr/>
          <p:nvPr/>
        </p:nvSpPr>
        <p:spPr>
          <a:xfrm>
            <a:off x="457200" y="576072"/>
            <a:ext cx="8229600" cy="228600"/>
          </a:xfrm>
          <a:prstGeom prst="rect">
            <a:avLst/>
          </a:prstGeom>
          <a:noFill/>
          <a:ln/>
        </p:spPr>
        <p:txBody>
          <a:bodyPr wrap="square" lIns="0" tIns="0" rIns="0" bIns="0" rtlCol="0" anchor="ctr"/>
          <a:lstStyle/>
          <a:p>
            <a:pPr algn="ctr" indent="0" marL="0">
              <a:buNone/>
            </a:pPr>
            <a:r>
              <a:rPr lang="en-US" sz="1150" dirty="0">
                <a:solidFill>
                  <a:srgbClr val="888888"/>
                </a:solidFill>
                <a:latin typeface="Arial" pitchFamily="34" charset="0"/>
                <a:ea typeface="Arial" pitchFamily="34" charset="-122"/>
                <a:cs typeface="Arial" pitchFamily="34" charset="-120"/>
              </a:rPr>
              <a:t>Source: CISA / ASD's ACSC — Careful Adoption of Agentic AI Services, May 1 2026</a:t>
            </a:r>
            <a:endParaRPr lang="en-US" sz="1150" dirty="0"/>
          </a:p>
        </p:txBody>
      </p:sp>
      <p:sp>
        <p:nvSpPr>
          <p:cNvPr id="4" name="Shape 2"/>
          <p:cNvSpPr/>
          <p:nvPr/>
        </p:nvSpPr>
        <p:spPr>
          <a:xfrm>
            <a:off x="0" y="950976"/>
            <a:ext cx="9144000" cy="0"/>
          </a:xfrm>
          <a:prstGeom prst="line">
            <a:avLst/>
          </a:prstGeom>
          <a:noFill/>
          <a:ln w="22225">
            <a:solidFill>
              <a:srgbClr val="003767"/>
            </a:solidFill>
            <a:prstDash val="solid"/>
          </a:ln>
        </p:spPr>
      </p:sp>
      <p:sp>
        <p:nvSpPr>
          <p:cNvPr id="5" name="Shape 3"/>
          <p:cNvSpPr/>
          <p:nvPr/>
        </p:nvSpPr>
        <p:spPr>
          <a:xfrm>
            <a:off x="0" y="6355080"/>
            <a:ext cx="9144000" cy="0"/>
          </a:xfrm>
          <a:prstGeom prst="line">
            <a:avLst/>
          </a:prstGeom>
          <a:noFill/>
          <a:ln w="22225">
            <a:solidFill>
              <a:srgbClr val="003767"/>
            </a:solidFill>
            <a:prstDash val="solid"/>
          </a:ln>
        </p:spPr>
      </p:sp>
      <p:sp>
        <p:nvSpPr>
          <p:cNvPr id="6" name="Text 4"/>
          <p:cNvSpPr/>
          <p:nvPr/>
        </p:nvSpPr>
        <p:spPr>
          <a:xfrm>
            <a:off x="320040" y="6419088"/>
            <a:ext cx="2011680" cy="182880"/>
          </a:xfrm>
          <a:prstGeom prst="rect">
            <a:avLst/>
          </a:prstGeom>
          <a:noFill/>
          <a:ln/>
        </p:spPr>
        <p:txBody>
          <a:bodyPr wrap="square" lIns="0" tIns="0" rIns="0" bIns="0" rtlCol="0" anchor="ctr"/>
          <a:lstStyle/>
          <a:p>
            <a:pPr algn="l" indent="0" marL="0">
              <a:buNone/>
            </a:pPr>
            <a:r>
              <a:rPr lang="en-US" sz="800" dirty="0">
                <a:solidFill>
                  <a:srgbClr val="000000"/>
                </a:solidFill>
                <a:latin typeface="Arial" pitchFamily="34" charset="0"/>
                <a:ea typeface="Arial" pitchFamily="34" charset="-122"/>
                <a:cs typeface="Arial" pitchFamily="34" charset="-120"/>
              </a:rPr>
              <a:t>2026 DSP 1</a:t>
            </a:r>
            <a:endParaRPr lang="en-US" sz="800" dirty="0"/>
          </a:p>
        </p:txBody>
      </p:sp>
      <p:sp>
        <p:nvSpPr>
          <p:cNvPr id="7" name="Shape 5"/>
          <p:cNvSpPr/>
          <p:nvPr/>
        </p:nvSpPr>
        <p:spPr>
          <a:xfrm>
            <a:off x="274320" y="1078992"/>
            <a:ext cx="1737360" cy="4151376"/>
          </a:xfrm>
          <a:prstGeom prst="roundRect">
            <a:avLst>
              <a:gd name="adj" fmla="val 2632"/>
            </a:avLst>
          </a:prstGeom>
          <a:solidFill>
            <a:srgbClr val="F5F0FE"/>
          </a:solidFill>
          <a:ln w="19050">
            <a:solidFill>
              <a:srgbClr val="622195"/>
            </a:solidFill>
            <a:prstDash val="solid"/>
          </a:ln>
        </p:spPr>
      </p:sp>
      <p:sp>
        <p:nvSpPr>
          <p:cNvPr id="8" name="Shape 6"/>
          <p:cNvSpPr/>
          <p:nvPr/>
        </p:nvSpPr>
        <p:spPr>
          <a:xfrm>
            <a:off x="274320" y="1078992"/>
            <a:ext cx="1737360" cy="310896"/>
          </a:xfrm>
          <a:prstGeom prst="roundRect">
            <a:avLst>
              <a:gd name="adj" fmla="val 17647"/>
            </a:avLst>
          </a:prstGeom>
          <a:solidFill>
            <a:srgbClr val="A65ABB"/>
          </a:solidFill>
          <a:ln w="12700">
            <a:solidFill>
              <a:srgbClr val="A65ABB"/>
            </a:solidFill>
            <a:prstDash val="solid"/>
          </a:ln>
        </p:spPr>
      </p:sp>
      <p:sp>
        <p:nvSpPr>
          <p:cNvPr id="9" name="Text 7"/>
          <p:cNvSpPr/>
          <p:nvPr/>
        </p:nvSpPr>
        <p:spPr>
          <a:xfrm>
            <a:off x="274320" y="1078992"/>
            <a:ext cx="1737360"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1.  INPUTS</a:t>
            </a:r>
            <a:endParaRPr lang="en-US" sz="1150" dirty="0"/>
          </a:p>
        </p:txBody>
      </p:sp>
      <p:sp>
        <p:nvSpPr>
          <p:cNvPr id="10" name="Text 8"/>
          <p:cNvSpPr/>
          <p:nvPr/>
        </p:nvSpPr>
        <p:spPr>
          <a:xfrm>
            <a:off x="329184" y="1499616"/>
            <a:ext cx="1627632" cy="201168"/>
          </a:xfrm>
          <a:prstGeom prst="rect">
            <a:avLst/>
          </a:prstGeom>
          <a:noFill/>
          <a:ln/>
        </p:spPr>
        <p:txBody>
          <a:bodyPr wrap="square" lIns="0" tIns="0" rIns="0" bIns="0" rtlCol="0" anchor="ctr"/>
          <a:lstStyle/>
          <a:p>
            <a:pPr algn="ctr" indent="0" marL="0">
              <a:buNone/>
            </a:pPr>
            <a:r>
              <a:rPr lang="en-US" sz="1050" b="1" dirty="0">
                <a:solidFill>
                  <a:srgbClr val="622195"/>
                </a:solidFill>
                <a:latin typeface="Arial" pitchFamily="34" charset="0"/>
                <a:ea typeface="Arial" pitchFamily="34" charset="-122"/>
                <a:cs typeface="Arial" pitchFamily="34" charset="-120"/>
              </a:rPr>
              <a:t>User prompt</a:t>
            </a:r>
            <a:endParaRPr lang="en-US" sz="1050" dirty="0"/>
          </a:p>
        </p:txBody>
      </p:sp>
      <p:sp>
        <p:nvSpPr>
          <p:cNvPr id="11" name="Text 9"/>
          <p:cNvSpPr/>
          <p:nvPr/>
        </p:nvSpPr>
        <p:spPr>
          <a:xfrm>
            <a:off x="320040" y="1737360"/>
            <a:ext cx="1645920" cy="1444752"/>
          </a:xfrm>
          <a:prstGeom prst="rect">
            <a:avLst/>
          </a:prstGeom>
          <a:noFill/>
          <a:ln/>
        </p:spPr>
        <p:txBody>
          <a:bodyPr wrap="square" lIns="0" tIns="0" rIns="0" bIns="0" rtlCol="0" anchor="ctr"/>
          <a:lstStyle/>
          <a:p>
            <a:pPr algn="ctr" indent="0" marL="0">
              <a:lnSpc>
                <a:spcPts val="1800"/>
              </a:lnSpc>
              <a:buNone/>
            </a:pPr>
            <a:r>
              <a:rPr lang="en-US" sz="1000" dirty="0">
                <a:solidFill>
                  <a:srgbClr val="622195"/>
                </a:solidFill>
                <a:latin typeface="Arial" pitchFamily="34" charset="0"/>
                <a:ea typeface="Arial" pitchFamily="34" charset="-122"/>
                <a:cs typeface="Arial" pitchFamily="34" charset="-120"/>
              </a:rPr>
              <a:t>Operating context</a:t>
            </a:r>
            <a:endParaRPr lang="en-US" sz="1000" dirty="0"/>
          </a:p>
          <a:p>
            <a:pPr algn="ctr" indent="0" marL="0">
              <a:lnSpc>
                <a:spcPts val="1800"/>
              </a:lnSpc>
              <a:buNone/>
            </a:pPr>
            <a:r>
              <a:rPr lang="en-US" sz="1000" dirty="0">
                <a:solidFill>
                  <a:srgbClr val="622195"/>
                </a:solidFill>
                <a:latin typeface="Arial" pitchFamily="34" charset="0"/>
                <a:ea typeface="Arial" pitchFamily="34" charset="-122"/>
                <a:cs typeface="Arial" pitchFamily="34" charset="-120"/>
              </a:rPr>
              <a:t>Config parameters</a:t>
            </a:r>
            <a:endParaRPr lang="en-US" sz="1000" dirty="0"/>
          </a:p>
          <a:p>
            <a:pPr algn="ctr" indent="0" marL="0">
              <a:lnSpc>
                <a:spcPts val="1800"/>
              </a:lnSpc>
              <a:buNone/>
            </a:pPr>
            <a:r>
              <a:rPr lang="en-US" sz="1000" dirty="0">
                <a:solidFill>
                  <a:srgbClr val="622195"/>
                </a:solidFill>
                <a:latin typeface="Arial" pitchFamily="34" charset="0"/>
                <a:ea typeface="Arial" pitchFamily="34" charset="-122"/>
                <a:cs typeface="Arial" pitchFamily="34" charset="-120"/>
              </a:rPr>
              <a:t>Audio / video</a:t>
            </a:r>
            <a:endParaRPr lang="en-US" sz="1000" dirty="0"/>
          </a:p>
          <a:p>
            <a:pPr algn="ctr" indent="0" marL="0">
              <a:lnSpc>
                <a:spcPts val="1800"/>
              </a:lnSpc>
              <a:buNone/>
            </a:pPr>
            <a:r>
              <a:rPr lang="en-US" sz="1000" dirty="0">
                <a:solidFill>
                  <a:srgbClr val="622195"/>
                </a:solidFill>
                <a:latin typeface="Arial" pitchFamily="34" charset="0"/>
                <a:ea typeface="Arial" pitchFamily="34" charset="-122"/>
                <a:cs typeface="Arial" pitchFamily="34" charset="-120"/>
              </a:rPr>
              <a:t>Documents</a:t>
            </a:r>
            <a:endParaRPr lang="en-US" sz="1000" dirty="0"/>
          </a:p>
          <a:p>
            <a:pPr algn="ctr" indent="0" marL="0">
              <a:lnSpc>
                <a:spcPts val="1800"/>
              </a:lnSpc>
              <a:buNone/>
            </a:pPr>
            <a:r>
              <a:rPr lang="en-US" sz="1000" dirty="0">
                <a:solidFill>
                  <a:srgbClr val="622195"/>
                </a:solidFill>
                <a:latin typeface="Arial" pitchFamily="34" charset="0"/>
                <a:ea typeface="Arial" pitchFamily="34" charset="-122"/>
                <a:cs typeface="Arial" pitchFamily="34" charset="-120"/>
              </a:rPr>
              <a:t>Vector / RAG data</a:t>
            </a:r>
            <a:endParaRPr lang="en-US" sz="1000" dirty="0"/>
          </a:p>
          <a:p>
            <a:pPr algn="ctr" indent="0" marL="0">
              <a:lnSpc>
                <a:spcPts val="1800"/>
              </a:lnSpc>
              <a:buNone/>
            </a:pPr>
            <a:r>
              <a:rPr lang="en-US" sz="1000" dirty="0">
                <a:solidFill>
                  <a:srgbClr val="622195"/>
                </a:solidFill>
                <a:latin typeface="Arial" pitchFamily="34" charset="0"/>
                <a:ea typeface="Arial" pitchFamily="34" charset="-122"/>
                <a:cs typeface="Arial" pitchFamily="34" charset="-120"/>
              </a:rPr>
              <a:t>Trigger conditions</a:t>
            </a:r>
            <a:endParaRPr lang="en-US" sz="1000" dirty="0"/>
          </a:p>
        </p:txBody>
      </p:sp>
      <p:sp>
        <p:nvSpPr>
          <p:cNvPr id="12" name="Shape 10"/>
          <p:cNvSpPr/>
          <p:nvPr/>
        </p:nvSpPr>
        <p:spPr>
          <a:xfrm>
            <a:off x="493776" y="3218688"/>
            <a:ext cx="1298448" cy="0"/>
          </a:xfrm>
          <a:prstGeom prst="line">
            <a:avLst/>
          </a:prstGeom>
          <a:noFill/>
          <a:ln w="12700">
            <a:solidFill>
              <a:srgbClr val="622195"/>
            </a:solidFill>
            <a:prstDash val="dash"/>
          </a:ln>
        </p:spPr>
      </p:sp>
      <p:sp>
        <p:nvSpPr>
          <p:cNvPr id="13" name="Shape 11"/>
          <p:cNvSpPr/>
          <p:nvPr/>
        </p:nvSpPr>
        <p:spPr>
          <a:xfrm>
            <a:off x="274320" y="3364992"/>
            <a:ext cx="1737360" cy="310896"/>
          </a:xfrm>
          <a:prstGeom prst="roundRect">
            <a:avLst>
              <a:gd name="adj" fmla="val 17647"/>
            </a:avLst>
          </a:prstGeom>
          <a:solidFill>
            <a:srgbClr val="69469F"/>
          </a:solidFill>
          <a:ln w="12700">
            <a:solidFill>
              <a:srgbClr val="69469F"/>
            </a:solidFill>
            <a:prstDash val="solid"/>
          </a:ln>
        </p:spPr>
      </p:sp>
      <p:sp>
        <p:nvSpPr>
          <p:cNvPr id="14" name="Text 12"/>
          <p:cNvSpPr/>
          <p:nvPr/>
        </p:nvSpPr>
        <p:spPr>
          <a:xfrm>
            <a:off x="274320" y="3364992"/>
            <a:ext cx="1737360"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2.  TRAINING</a:t>
            </a:r>
            <a:endParaRPr lang="en-US" sz="1150" dirty="0"/>
          </a:p>
        </p:txBody>
      </p:sp>
      <p:sp>
        <p:nvSpPr>
          <p:cNvPr id="15" name="Text 13"/>
          <p:cNvSpPr/>
          <p:nvPr/>
        </p:nvSpPr>
        <p:spPr>
          <a:xfrm>
            <a:off x="320040" y="3822192"/>
            <a:ext cx="1645920" cy="987552"/>
          </a:xfrm>
          <a:prstGeom prst="rect">
            <a:avLst/>
          </a:prstGeom>
          <a:noFill/>
          <a:ln/>
        </p:spPr>
        <p:txBody>
          <a:bodyPr wrap="square" lIns="0" tIns="0" rIns="0" bIns="0" rtlCol="0" anchor="ctr"/>
          <a:lstStyle/>
          <a:p>
            <a:pPr algn="ctr" indent="0" marL="0">
              <a:lnSpc>
                <a:spcPts val="1800"/>
              </a:lnSpc>
              <a:buNone/>
            </a:pPr>
            <a:r>
              <a:rPr lang="en-US" sz="1000" dirty="0">
                <a:solidFill>
                  <a:srgbClr val="441887"/>
                </a:solidFill>
                <a:latin typeface="Arial" pitchFamily="34" charset="0"/>
                <a:ea typeface="Arial" pitchFamily="34" charset="-122"/>
                <a:cs typeface="Arial" pitchFamily="34" charset="-120"/>
              </a:rPr>
              <a:t>Training data</a:t>
            </a:r>
            <a:endParaRPr lang="en-US" sz="1000" dirty="0"/>
          </a:p>
          <a:p>
            <a:pPr algn="ctr" indent="0" marL="0">
              <a:lnSpc>
                <a:spcPts val="1800"/>
              </a:lnSpc>
              <a:buNone/>
            </a:pPr>
            <a:r>
              <a:rPr lang="en-US" sz="1000" dirty="0">
                <a:solidFill>
                  <a:srgbClr val="441887"/>
                </a:solidFill>
                <a:latin typeface="Arial" pitchFamily="34" charset="0"/>
                <a:ea typeface="Arial" pitchFamily="34" charset="-122"/>
                <a:cs typeface="Arial" pitchFamily="34" charset="-120"/>
              </a:rPr>
              <a:t>Algorithms</a:t>
            </a:r>
            <a:endParaRPr lang="en-US" sz="1000" dirty="0"/>
          </a:p>
          <a:p>
            <a:pPr algn="ctr" indent="0" marL="0">
              <a:lnSpc>
                <a:spcPts val="1800"/>
              </a:lnSpc>
              <a:buNone/>
            </a:pPr>
            <a:r>
              <a:rPr lang="en-US" sz="1000" dirty="0">
                <a:solidFill>
                  <a:srgbClr val="441887"/>
                </a:solidFill>
                <a:latin typeface="Arial" pitchFamily="34" charset="0"/>
                <a:ea typeface="Arial" pitchFamily="34" charset="-122"/>
                <a:cs typeface="Arial" pitchFamily="34" charset="-120"/>
              </a:rPr>
              <a:t>Pre-trained LLM</a:t>
            </a:r>
            <a:endParaRPr lang="en-US" sz="1000" dirty="0"/>
          </a:p>
          <a:p>
            <a:pPr algn="ctr" indent="0" marL="0">
              <a:lnSpc>
                <a:spcPts val="1800"/>
              </a:lnSpc>
              <a:buNone/>
            </a:pPr>
            <a:r>
              <a:rPr lang="en-US" sz="1000" dirty="0">
                <a:solidFill>
                  <a:srgbClr val="441887"/>
                </a:solidFill>
                <a:latin typeface="Arial" pitchFamily="34" charset="0"/>
                <a:ea typeface="Arial" pitchFamily="34" charset="-122"/>
                <a:cs typeface="Arial" pitchFamily="34" charset="-120"/>
              </a:rPr>
              <a:t>Fine-tuning data</a:t>
            </a:r>
            <a:endParaRPr lang="en-US" sz="1000" dirty="0"/>
          </a:p>
        </p:txBody>
      </p:sp>
      <p:sp>
        <p:nvSpPr>
          <p:cNvPr id="16" name="Shape 14"/>
          <p:cNvSpPr/>
          <p:nvPr/>
        </p:nvSpPr>
        <p:spPr>
          <a:xfrm>
            <a:off x="2212848" y="1078992"/>
            <a:ext cx="4718304" cy="4151376"/>
          </a:xfrm>
          <a:prstGeom prst="roundRect">
            <a:avLst>
              <a:gd name="adj" fmla="val 881"/>
            </a:avLst>
          </a:prstGeom>
          <a:solidFill>
            <a:srgbClr val="F0F5FE"/>
          </a:solidFill>
          <a:ln w="22225">
            <a:solidFill>
              <a:srgbClr val="3872E0"/>
            </a:solidFill>
            <a:prstDash val="solid"/>
          </a:ln>
        </p:spPr>
      </p:sp>
      <p:sp>
        <p:nvSpPr>
          <p:cNvPr id="17" name="Shape 15"/>
          <p:cNvSpPr/>
          <p:nvPr/>
        </p:nvSpPr>
        <p:spPr>
          <a:xfrm>
            <a:off x="2212848" y="1078992"/>
            <a:ext cx="4718304" cy="310896"/>
          </a:xfrm>
          <a:prstGeom prst="roundRect">
            <a:avLst>
              <a:gd name="adj" fmla="val 17647"/>
            </a:avLst>
          </a:prstGeom>
          <a:solidFill>
            <a:srgbClr val="608EE6"/>
          </a:solidFill>
          <a:ln w="12700">
            <a:solidFill>
              <a:srgbClr val="608EE6"/>
            </a:solidFill>
            <a:prstDash val="solid"/>
          </a:ln>
        </p:spPr>
      </p:sp>
      <p:sp>
        <p:nvSpPr>
          <p:cNvPr id="18" name="Text 16"/>
          <p:cNvSpPr/>
          <p:nvPr/>
        </p:nvSpPr>
        <p:spPr>
          <a:xfrm>
            <a:off x="2212848" y="1078992"/>
            <a:ext cx="4718304"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3.  AGENTIC AI SYSTEM  (CISA / ASD ACSC — Figure 1)</a:t>
            </a:r>
            <a:endParaRPr lang="en-US" sz="1150" dirty="0"/>
          </a:p>
        </p:txBody>
      </p:sp>
      <p:sp>
        <p:nvSpPr>
          <p:cNvPr id="19" name="Shape 17"/>
          <p:cNvSpPr/>
          <p:nvPr/>
        </p:nvSpPr>
        <p:spPr>
          <a:xfrm>
            <a:off x="2487168" y="1499616"/>
            <a:ext cx="4169664" cy="731520"/>
          </a:xfrm>
          <a:prstGeom prst="roundRect">
            <a:avLst>
              <a:gd name="adj" fmla="val 6250"/>
            </a:avLst>
          </a:prstGeom>
          <a:solidFill>
            <a:srgbClr val="FFFFFF"/>
          </a:solidFill>
          <a:ln w="19050">
            <a:solidFill>
              <a:srgbClr val="3872E0"/>
            </a:solidFill>
            <a:prstDash val="solid"/>
          </a:ln>
        </p:spPr>
      </p:sp>
      <p:sp>
        <p:nvSpPr>
          <p:cNvPr id="20" name="Text 18"/>
          <p:cNvSpPr/>
          <p:nvPr/>
        </p:nvSpPr>
        <p:spPr>
          <a:xfrm>
            <a:off x="2487168" y="1554480"/>
            <a:ext cx="4169664" cy="219456"/>
          </a:xfrm>
          <a:prstGeom prst="rect">
            <a:avLst/>
          </a:prstGeom>
          <a:noFill/>
          <a:ln/>
        </p:spPr>
        <p:txBody>
          <a:bodyPr wrap="square" lIns="0" tIns="0" rIns="0" bIns="0" rtlCol="0" anchor="ctr"/>
          <a:lstStyle/>
          <a:p>
            <a:pPr algn="ctr" indent="0" marL="0">
              <a:buNone/>
            </a:pPr>
            <a:r>
              <a:rPr lang="en-US" sz="1300" b="1" dirty="0">
                <a:solidFill>
                  <a:srgbClr val="20469C"/>
                </a:solidFill>
                <a:latin typeface="Arial" pitchFamily="34" charset="0"/>
                <a:ea typeface="Arial" pitchFamily="34" charset="-122"/>
                <a:cs typeface="Arial" pitchFamily="34" charset="-120"/>
              </a:rPr>
              <a:t>LLM Core — Statistical Model</a:t>
            </a:r>
            <a:endParaRPr lang="en-US" sz="1300" dirty="0"/>
          </a:p>
        </p:txBody>
      </p:sp>
      <p:sp>
        <p:nvSpPr>
          <p:cNvPr id="21" name="Text 19"/>
          <p:cNvSpPr/>
          <p:nvPr/>
        </p:nvSpPr>
        <p:spPr>
          <a:xfrm>
            <a:off x="2487168" y="1773936"/>
            <a:ext cx="4169664" cy="182880"/>
          </a:xfrm>
          <a:prstGeom prst="rect">
            <a:avLst/>
          </a:prstGeom>
          <a:noFill/>
          <a:ln/>
        </p:spPr>
        <p:txBody>
          <a:bodyPr wrap="square" lIns="0" tIns="0" rIns="0" bIns="0" rtlCol="0" anchor="ctr"/>
          <a:lstStyle/>
          <a:p>
            <a:pPr algn="ctr" indent="0" marL="0">
              <a:buNone/>
            </a:pPr>
            <a:r>
              <a:rPr lang="en-US" sz="950" dirty="0">
                <a:solidFill>
                  <a:srgbClr val="20469C"/>
                </a:solidFill>
                <a:latin typeface="Arial" pitchFamily="34" charset="0"/>
                <a:ea typeface="Arial" pitchFamily="34" charset="-122"/>
                <a:cs typeface="Arial" pitchFamily="34" charset="-120"/>
              </a:rPr>
              <a:t>Interprets world state · reasons · plans · decides · takes actions</a:t>
            </a:r>
            <a:endParaRPr lang="en-US" sz="950" dirty="0"/>
          </a:p>
        </p:txBody>
      </p:sp>
      <p:sp>
        <p:nvSpPr>
          <p:cNvPr id="22" name="Text 20"/>
          <p:cNvSpPr/>
          <p:nvPr/>
        </p:nvSpPr>
        <p:spPr>
          <a:xfrm>
            <a:off x="2487168" y="1956816"/>
            <a:ext cx="4169664" cy="182880"/>
          </a:xfrm>
          <a:prstGeom prst="rect">
            <a:avLst/>
          </a:prstGeom>
          <a:noFill/>
          <a:ln/>
        </p:spPr>
        <p:txBody>
          <a:bodyPr wrap="square" lIns="0" tIns="0" rIns="0" bIns="0" rtlCol="0" anchor="ctr"/>
          <a:lstStyle/>
          <a:p>
            <a:pPr algn="ctr" indent="0" marL="0">
              <a:buNone/>
            </a:pPr>
            <a:r>
              <a:rPr lang="en-US" sz="950" dirty="0">
                <a:solidFill>
                  <a:srgbClr val="3872E0"/>
                </a:solidFill>
                <a:latin typeface="Arial" pitchFamily="34" charset="0"/>
                <a:ea typeface="Arial" pitchFamily="34" charset="-122"/>
                <a:cs typeface="Arial" pitchFamily="34" charset="-120"/>
              </a:rPr>
              <a:t>Pursues measurable goals from user directions autonomously</a:t>
            </a:r>
            <a:endParaRPr lang="en-US" sz="950" dirty="0"/>
          </a:p>
        </p:txBody>
      </p:sp>
      <p:sp>
        <p:nvSpPr>
          <p:cNvPr id="23" name="Shape 21"/>
          <p:cNvSpPr/>
          <p:nvPr/>
        </p:nvSpPr>
        <p:spPr>
          <a:xfrm>
            <a:off x="2414016" y="2377440"/>
            <a:ext cx="1365504" cy="1261872"/>
          </a:xfrm>
          <a:prstGeom prst="roundRect">
            <a:avLst>
              <a:gd name="adj" fmla="val 3623"/>
            </a:avLst>
          </a:prstGeom>
          <a:solidFill>
            <a:srgbClr val="F1F8F0"/>
          </a:solidFill>
          <a:ln w="15875">
            <a:solidFill>
              <a:srgbClr val="457C3C"/>
            </a:solidFill>
            <a:prstDash val="solid"/>
          </a:ln>
        </p:spPr>
      </p:sp>
      <p:sp>
        <p:nvSpPr>
          <p:cNvPr id="24" name="Text 22"/>
          <p:cNvSpPr/>
          <p:nvPr/>
        </p:nvSpPr>
        <p:spPr>
          <a:xfrm>
            <a:off x="2414016" y="2450592"/>
            <a:ext cx="1365504" cy="201168"/>
          </a:xfrm>
          <a:prstGeom prst="rect">
            <a:avLst/>
          </a:prstGeom>
          <a:noFill/>
          <a:ln/>
        </p:spPr>
        <p:txBody>
          <a:bodyPr wrap="square" lIns="0" tIns="0" rIns="0" bIns="0" rtlCol="0" anchor="ctr"/>
          <a:lstStyle/>
          <a:p>
            <a:pPr algn="ctr" indent="0" marL="0">
              <a:buNone/>
            </a:pPr>
            <a:r>
              <a:rPr lang="en-US" sz="1100" b="1" dirty="0">
                <a:solidFill>
                  <a:srgbClr val="305D28"/>
                </a:solidFill>
                <a:latin typeface="Arial" pitchFamily="34" charset="0"/>
                <a:ea typeface="Arial" pitchFamily="34" charset="-122"/>
                <a:cs typeface="Arial" pitchFamily="34" charset="-120"/>
              </a:rPr>
              <a:t>PLANNING</a:t>
            </a:r>
            <a:endParaRPr lang="en-US" sz="1100" dirty="0"/>
          </a:p>
        </p:txBody>
      </p:sp>
      <p:sp>
        <p:nvSpPr>
          <p:cNvPr id="25" name="Text 23"/>
          <p:cNvSpPr/>
          <p:nvPr/>
        </p:nvSpPr>
        <p:spPr>
          <a:xfrm>
            <a:off x="2450592" y="2706624"/>
            <a:ext cx="1292352" cy="859536"/>
          </a:xfrm>
          <a:prstGeom prst="rect">
            <a:avLst/>
          </a:prstGeom>
          <a:noFill/>
          <a:ln/>
        </p:spPr>
        <p:txBody>
          <a:bodyPr wrap="square" lIns="0" tIns="0" rIns="0" bIns="0" rtlCol="0" anchor="ctr"/>
          <a:lstStyle/>
          <a:p>
            <a:pPr algn="ctr" indent="0" marL="0">
              <a:lnSpc>
                <a:spcPts val="1400"/>
              </a:lnSpc>
              <a:buNone/>
            </a:pPr>
            <a:r>
              <a:rPr lang="en-US" sz="900" dirty="0">
                <a:solidFill>
                  <a:srgbClr val="305D28"/>
                </a:solidFill>
                <a:latin typeface="Arial" pitchFamily="34" charset="0"/>
                <a:ea typeface="Arial" pitchFamily="34" charset="-122"/>
                <a:cs typeface="Arial" pitchFamily="34" charset="-120"/>
              </a:rPr>
              <a:t>Decomposes goals into</a:t>
            </a:r>
            <a:endParaRPr lang="en-US" sz="900" dirty="0"/>
          </a:p>
          <a:p>
            <a:pPr algn="ctr" indent="0" marL="0">
              <a:lnSpc>
                <a:spcPts val="1400"/>
              </a:lnSpc>
              <a:buNone/>
            </a:pPr>
            <a:r>
              <a:rPr lang="en-US" sz="900" dirty="0">
                <a:solidFill>
                  <a:srgbClr val="305D28"/>
                </a:solidFill>
                <a:latin typeface="Arial" pitchFamily="34" charset="0"/>
                <a:ea typeface="Arial" pitchFamily="34" charset="-122"/>
                <a:cs typeface="Arial" pitchFamily="34" charset="-120"/>
              </a:rPr>
              <a:t>multi-step execution plans</a:t>
            </a:r>
            <a:endParaRPr lang="en-US" sz="900" dirty="0"/>
          </a:p>
          <a:p>
            <a:pPr algn="ctr" indent="0" marL="0">
              <a:lnSpc>
                <a:spcPts val="1400"/>
              </a:lnSpc>
              <a:buNone/>
            </a:pPr>
            <a:r>
              <a:rPr lang="en-US" sz="900" dirty="0">
                <a:solidFill>
                  <a:srgbClr val="305D28"/>
                </a:solidFill>
                <a:latin typeface="Arial" pitchFamily="34" charset="0"/>
                <a:ea typeface="Arial" pitchFamily="34" charset="-122"/>
                <a:cs typeface="Arial" pitchFamily="34" charset="-120"/>
              </a:rPr>
              <a:t>Can spawn sub-agents</a:t>
            </a:r>
            <a:endParaRPr lang="en-US" sz="900" dirty="0"/>
          </a:p>
          <a:p>
            <a:pPr algn="ctr" indent="0" marL="0">
              <a:lnSpc>
                <a:spcPts val="1400"/>
              </a:lnSpc>
              <a:buNone/>
            </a:pPr>
            <a:r>
              <a:rPr lang="en-US" sz="900" dirty="0">
                <a:solidFill>
                  <a:srgbClr val="305D28"/>
                </a:solidFill>
                <a:latin typeface="Arial" pitchFamily="34" charset="0"/>
                <a:ea typeface="Arial" pitchFamily="34" charset="-122"/>
                <a:cs typeface="Arial" pitchFamily="34" charset="-120"/>
              </a:rPr>
              <a:t>for specialist sub-tasks</a:t>
            </a:r>
            <a:endParaRPr lang="en-US" sz="900" dirty="0"/>
          </a:p>
        </p:txBody>
      </p:sp>
      <p:sp>
        <p:nvSpPr>
          <p:cNvPr id="26" name="Shape 24"/>
          <p:cNvSpPr/>
          <p:nvPr/>
        </p:nvSpPr>
        <p:spPr>
          <a:xfrm>
            <a:off x="3889248" y="2377440"/>
            <a:ext cx="1365504" cy="1261872"/>
          </a:xfrm>
          <a:prstGeom prst="roundRect">
            <a:avLst>
              <a:gd name="adj" fmla="val 3623"/>
            </a:avLst>
          </a:prstGeom>
          <a:solidFill>
            <a:srgbClr val="FEF7EB"/>
          </a:solidFill>
          <a:ln w="15875">
            <a:solidFill>
              <a:srgbClr val="E68636"/>
            </a:solidFill>
            <a:prstDash val="solid"/>
          </a:ln>
        </p:spPr>
      </p:sp>
      <p:sp>
        <p:nvSpPr>
          <p:cNvPr id="27" name="Text 25"/>
          <p:cNvSpPr/>
          <p:nvPr/>
        </p:nvSpPr>
        <p:spPr>
          <a:xfrm>
            <a:off x="3889248" y="2450592"/>
            <a:ext cx="1365504" cy="201168"/>
          </a:xfrm>
          <a:prstGeom prst="rect">
            <a:avLst/>
          </a:prstGeom>
          <a:noFill/>
          <a:ln/>
        </p:spPr>
        <p:txBody>
          <a:bodyPr wrap="square" lIns="0" tIns="0" rIns="0" bIns="0" rtlCol="0" anchor="ctr"/>
          <a:lstStyle/>
          <a:p>
            <a:pPr algn="ctr" indent="0" marL="0">
              <a:buNone/>
            </a:pPr>
            <a:r>
              <a:rPr lang="en-US" sz="1100" b="1" dirty="0">
                <a:solidFill>
                  <a:srgbClr val="D55C26"/>
                </a:solidFill>
                <a:latin typeface="Arial" pitchFamily="34" charset="0"/>
                <a:ea typeface="Arial" pitchFamily="34" charset="-122"/>
                <a:cs typeface="Arial" pitchFamily="34" charset="-120"/>
              </a:rPr>
              <a:t>MEMORY</a:t>
            </a:r>
            <a:endParaRPr lang="en-US" sz="1100" dirty="0"/>
          </a:p>
        </p:txBody>
      </p:sp>
      <p:sp>
        <p:nvSpPr>
          <p:cNvPr id="28" name="Text 26"/>
          <p:cNvSpPr/>
          <p:nvPr/>
        </p:nvSpPr>
        <p:spPr>
          <a:xfrm>
            <a:off x="3925824" y="2706624"/>
            <a:ext cx="1292352" cy="859536"/>
          </a:xfrm>
          <a:prstGeom prst="rect">
            <a:avLst/>
          </a:prstGeom>
          <a:noFill/>
          <a:ln/>
        </p:spPr>
        <p:txBody>
          <a:bodyPr wrap="square" lIns="0" tIns="0" rIns="0" bIns="0" rtlCol="0" anchor="ctr"/>
          <a:lstStyle/>
          <a:p>
            <a:pPr algn="ctr" indent="0" marL="0">
              <a:lnSpc>
                <a:spcPts val="1400"/>
              </a:lnSpc>
              <a:buNone/>
            </a:pPr>
            <a:r>
              <a:rPr lang="en-US" sz="900" dirty="0">
                <a:solidFill>
                  <a:srgbClr val="D55C26"/>
                </a:solidFill>
                <a:latin typeface="Arial" pitchFamily="34" charset="0"/>
                <a:ea typeface="Arial" pitchFamily="34" charset="-122"/>
                <a:cs typeface="Arial" pitchFamily="34" charset="-120"/>
              </a:rPr>
              <a:t>Short-term (working ctx)</a:t>
            </a:r>
            <a:endParaRPr lang="en-US" sz="900" dirty="0"/>
          </a:p>
          <a:p>
            <a:pPr algn="ctr" indent="0" marL="0">
              <a:lnSpc>
                <a:spcPts val="1400"/>
              </a:lnSpc>
              <a:buNone/>
            </a:pPr>
            <a:r>
              <a:rPr lang="en-US" sz="900" dirty="0">
                <a:solidFill>
                  <a:srgbClr val="D55C26"/>
                </a:solidFill>
                <a:latin typeface="Arial" pitchFamily="34" charset="0"/>
                <a:ea typeface="Arial" pitchFamily="34" charset="-122"/>
                <a:cs typeface="Arial" pitchFamily="34" charset="-120"/>
              </a:rPr>
              <a:t>Long-term (knowledge)</a:t>
            </a:r>
            <a:endParaRPr lang="en-US" sz="900" dirty="0"/>
          </a:p>
          <a:p>
            <a:pPr algn="ctr" indent="0" marL="0">
              <a:lnSpc>
                <a:spcPts val="1400"/>
              </a:lnSpc>
              <a:buNone/>
            </a:pPr>
            <a:r>
              <a:rPr lang="en-US" sz="900" dirty="0">
                <a:solidFill>
                  <a:srgbClr val="D55C26"/>
                </a:solidFill>
                <a:latin typeface="Arial" pitchFamily="34" charset="0"/>
                <a:ea typeface="Arial" pitchFamily="34" charset="-122"/>
                <a:cs typeface="Arial" pitchFamily="34" charset="-120"/>
              </a:rPr>
              <a:t>External vector / RAG</a:t>
            </a:r>
            <a:endParaRPr lang="en-US" sz="900" dirty="0"/>
          </a:p>
          <a:p>
            <a:pPr algn="ctr" indent="0" marL="0">
              <a:lnSpc>
                <a:spcPts val="1400"/>
              </a:lnSpc>
              <a:buNone/>
            </a:pPr>
            <a:r>
              <a:rPr lang="en-US" sz="900" dirty="0">
                <a:solidFill>
                  <a:srgbClr val="D55C26"/>
                </a:solidFill>
                <a:latin typeface="Arial" pitchFamily="34" charset="0"/>
                <a:ea typeface="Arial" pitchFamily="34" charset="-122"/>
                <a:cs typeface="Arial" pitchFamily="34" charset="-120"/>
              </a:rPr>
              <a:t>Episodic memory store</a:t>
            </a:r>
            <a:endParaRPr lang="en-US" sz="900" dirty="0"/>
          </a:p>
        </p:txBody>
      </p:sp>
      <p:sp>
        <p:nvSpPr>
          <p:cNvPr id="29" name="Shape 27"/>
          <p:cNvSpPr/>
          <p:nvPr/>
        </p:nvSpPr>
        <p:spPr>
          <a:xfrm>
            <a:off x="5364480" y="2377440"/>
            <a:ext cx="1365504" cy="1261872"/>
          </a:xfrm>
          <a:prstGeom prst="roundRect">
            <a:avLst>
              <a:gd name="adj" fmla="val 3623"/>
            </a:avLst>
          </a:prstGeom>
          <a:solidFill>
            <a:srgbClr val="EEF6FD"/>
          </a:solidFill>
          <a:ln w="15875">
            <a:solidFill>
              <a:srgbClr val="3064BA"/>
            </a:solidFill>
            <a:prstDash val="solid"/>
          </a:ln>
        </p:spPr>
      </p:sp>
      <p:sp>
        <p:nvSpPr>
          <p:cNvPr id="30" name="Text 28"/>
          <p:cNvSpPr/>
          <p:nvPr/>
        </p:nvSpPr>
        <p:spPr>
          <a:xfrm>
            <a:off x="5364480" y="2450592"/>
            <a:ext cx="1365504" cy="201168"/>
          </a:xfrm>
          <a:prstGeom prst="rect">
            <a:avLst/>
          </a:prstGeom>
          <a:noFill/>
          <a:ln/>
        </p:spPr>
        <p:txBody>
          <a:bodyPr wrap="square" lIns="0" tIns="0" rIns="0" bIns="0" rtlCol="0" anchor="ctr"/>
          <a:lstStyle/>
          <a:p>
            <a:pPr algn="ctr" indent="0" marL="0">
              <a:buNone/>
            </a:pPr>
            <a:r>
              <a:rPr lang="en-US" sz="1100" b="1" dirty="0">
                <a:solidFill>
                  <a:srgbClr val="20469C"/>
                </a:solidFill>
                <a:latin typeface="Arial" pitchFamily="34" charset="0"/>
                <a:ea typeface="Arial" pitchFamily="34" charset="-122"/>
                <a:cs typeface="Arial" pitchFamily="34" charset="-120"/>
              </a:rPr>
              <a:t>TOOLS &amp; DATA</a:t>
            </a:r>
            <a:endParaRPr lang="en-US" sz="1100" dirty="0"/>
          </a:p>
        </p:txBody>
      </p:sp>
      <p:sp>
        <p:nvSpPr>
          <p:cNvPr id="31" name="Text 29"/>
          <p:cNvSpPr/>
          <p:nvPr/>
        </p:nvSpPr>
        <p:spPr>
          <a:xfrm>
            <a:off x="5401056" y="2706624"/>
            <a:ext cx="1292352" cy="859536"/>
          </a:xfrm>
          <a:prstGeom prst="rect">
            <a:avLst/>
          </a:prstGeom>
          <a:noFill/>
          <a:ln/>
        </p:spPr>
        <p:txBody>
          <a:bodyPr wrap="square" lIns="0" tIns="0" rIns="0" bIns="0" rtlCol="0" anchor="ctr"/>
          <a:lstStyle/>
          <a:p>
            <a:pPr algn="ctr" indent="0" marL="0">
              <a:lnSpc>
                <a:spcPts val="1400"/>
              </a:lnSpc>
              <a:buNone/>
            </a:pPr>
            <a:r>
              <a:rPr lang="en-US" sz="900" dirty="0">
                <a:solidFill>
                  <a:srgbClr val="20469C"/>
                </a:solidFill>
                <a:latin typeface="Arial" pitchFamily="34" charset="0"/>
                <a:ea typeface="Arial" pitchFamily="34" charset="-122"/>
                <a:cs typeface="Arial" pitchFamily="34" charset="-120"/>
              </a:rPr>
              <a:t>APIs · web · databases</a:t>
            </a:r>
            <a:endParaRPr lang="en-US" sz="900" dirty="0"/>
          </a:p>
          <a:p>
            <a:pPr algn="ctr" indent="0" marL="0">
              <a:lnSpc>
                <a:spcPts val="1400"/>
              </a:lnSpc>
              <a:buNone/>
            </a:pPr>
            <a:r>
              <a:rPr lang="en-US" sz="900" dirty="0">
                <a:solidFill>
                  <a:srgbClr val="20469C"/>
                </a:solidFill>
                <a:latin typeface="Arial" pitchFamily="34" charset="0"/>
                <a:ea typeface="Arial" pitchFamily="34" charset="-122"/>
                <a:cs typeface="Arial" pitchFamily="34" charset="-120"/>
              </a:rPr>
              <a:t>Code executors · files</a:t>
            </a:r>
            <a:endParaRPr lang="en-US" sz="900" dirty="0"/>
          </a:p>
          <a:p>
            <a:pPr algn="ctr" indent="0" marL="0">
              <a:lnSpc>
                <a:spcPts val="1400"/>
              </a:lnSpc>
              <a:buNone/>
            </a:pPr>
            <a:r>
              <a:rPr lang="en-US" sz="900" dirty="0">
                <a:solidFill>
                  <a:srgbClr val="20469C"/>
                </a:solidFill>
                <a:latin typeface="Arial" pitchFamily="34" charset="0"/>
                <a:ea typeface="Arial" pitchFamily="34" charset="-122"/>
                <a:cs typeface="Arial" pitchFamily="34" charset="-120"/>
              </a:rPr>
              <a:t>External data sources</a:t>
            </a:r>
            <a:endParaRPr lang="en-US" sz="900" dirty="0"/>
          </a:p>
          <a:p>
            <a:pPr algn="ctr" indent="0" marL="0">
              <a:lnSpc>
                <a:spcPts val="1400"/>
              </a:lnSpc>
              <a:buNone/>
            </a:pPr>
            <a:r>
              <a:rPr lang="en-US" sz="900" dirty="0">
                <a:solidFill>
                  <a:srgbClr val="20469C"/>
                </a:solidFill>
                <a:latin typeface="Arial" pitchFamily="34" charset="0"/>
                <a:ea typeface="Arial" pitchFamily="34" charset="-122"/>
                <a:cs typeface="Arial" pitchFamily="34" charset="-120"/>
              </a:rPr>
              <a:t>Sub-agents (actuators)</a:t>
            </a:r>
            <a:endParaRPr lang="en-US" sz="900" dirty="0"/>
          </a:p>
        </p:txBody>
      </p:sp>
      <p:sp>
        <p:nvSpPr>
          <p:cNvPr id="32" name="Shape 30"/>
          <p:cNvSpPr/>
          <p:nvPr/>
        </p:nvSpPr>
        <p:spPr>
          <a:xfrm>
            <a:off x="2414016" y="3767328"/>
            <a:ext cx="4315968" cy="530352"/>
          </a:xfrm>
          <a:prstGeom prst="roundRect">
            <a:avLst>
              <a:gd name="adj" fmla="val 8621"/>
            </a:avLst>
          </a:prstGeom>
          <a:solidFill>
            <a:srgbClr val="FEFAEC"/>
          </a:solidFill>
          <a:ln w="19050">
            <a:solidFill>
              <a:srgbClr val="EDAC46"/>
            </a:solidFill>
            <a:prstDash val="solid"/>
          </a:ln>
        </p:spPr>
      </p:sp>
      <p:sp>
        <p:nvSpPr>
          <p:cNvPr id="33" name="Text 31"/>
          <p:cNvSpPr/>
          <p:nvPr/>
        </p:nvSpPr>
        <p:spPr>
          <a:xfrm>
            <a:off x="2414016" y="3822192"/>
            <a:ext cx="4315968" cy="201168"/>
          </a:xfrm>
          <a:prstGeom prst="rect">
            <a:avLst/>
          </a:prstGeom>
          <a:noFill/>
          <a:ln/>
        </p:spPr>
        <p:txBody>
          <a:bodyPr wrap="square" lIns="0" tIns="0" rIns="0" bIns="0" rtlCol="0" anchor="ctr"/>
          <a:lstStyle/>
          <a:p>
            <a:pPr algn="ctr" indent="0" marL="0">
              <a:buNone/>
            </a:pPr>
            <a:r>
              <a:rPr lang="en-US" sz="1100" b="1" dirty="0">
                <a:solidFill>
                  <a:srgbClr val="D55C26"/>
                </a:solidFill>
                <a:latin typeface="Arial" pitchFamily="34" charset="0"/>
                <a:ea typeface="Arial" pitchFamily="34" charset="-122"/>
                <a:cs typeface="Arial" pitchFamily="34" charset="-120"/>
              </a:rPr>
              <a:t>ACTION &amp; EXECUTION PRIVILEGES</a:t>
            </a:r>
            <a:endParaRPr lang="en-US" sz="1100" dirty="0"/>
          </a:p>
        </p:txBody>
      </p:sp>
      <p:sp>
        <p:nvSpPr>
          <p:cNvPr id="34" name="Text 32"/>
          <p:cNvSpPr/>
          <p:nvPr/>
        </p:nvSpPr>
        <p:spPr>
          <a:xfrm>
            <a:off x="2468880" y="4023360"/>
            <a:ext cx="4206240" cy="219456"/>
          </a:xfrm>
          <a:prstGeom prst="rect">
            <a:avLst/>
          </a:prstGeom>
          <a:noFill/>
          <a:ln/>
        </p:spPr>
        <p:txBody>
          <a:bodyPr wrap="square" lIns="0" tIns="0" rIns="0" bIns="0" rtlCol="0" anchor="ctr"/>
          <a:lstStyle/>
          <a:p>
            <a:pPr algn="ctr" indent="0" marL="0">
              <a:buNone/>
            </a:pPr>
            <a:r>
              <a:rPr lang="en-US" sz="850" dirty="0">
                <a:solidFill>
                  <a:srgbClr val="D55C26"/>
                </a:solidFill>
                <a:latin typeface="Arial" pitchFamily="34" charset="0"/>
                <a:ea typeface="Arial" pitchFamily="34" charset="-122"/>
                <a:cs typeface="Arial" pitchFamily="34" charset="-120"/>
              </a:rPr>
              <a:t>Permissions to interact with tools, users, systems and operating environments · least privilege enforced</a:t>
            </a:r>
            <a:endParaRPr lang="en-US" sz="850" dirty="0"/>
          </a:p>
        </p:txBody>
      </p:sp>
      <p:sp>
        <p:nvSpPr>
          <p:cNvPr id="35" name="Text 33"/>
          <p:cNvSpPr/>
          <p:nvPr/>
        </p:nvSpPr>
        <p:spPr>
          <a:xfrm>
            <a:off x="2414016" y="4389120"/>
            <a:ext cx="4315968" cy="182880"/>
          </a:xfrm>
          <a:prstGeom prst="rect">
            <a:avLst/>
          </a:prstGeom>
          <a:noFill/>
          <a:ln/>
        </p:spPr>
        <p:txBody>
          <a:bodyPr wrap="square" lIns="0" tIns="0" rIns="0" bIns="0" rtlCol="0" anchor="ctr"/>
          <a:lstStyle/>
          <a:p>
            <a:pPr algn="l" indent="0" marL="0">
              <a:buNone/>
            </a:pPr>
            <a:r>
              <a:rPr lang="en-US" sz="900" b="1" dirty="0">
                <a:solidFill>
                  <a:srgbClr val="A82E26"/>
                </a:solidFill>
                <a:latin typeface="Arial" pitchFamily="34" charset="0"/>
                <a:ea typeface="Arial" pitchFamily="34" charset="-122"/>
                <a:cs typeface="Arial" pitchFamily="34" charset="-120"/>
              </a:rPr>
              <a:t>CISA / ASD ACSC RISK CATEGORIES:</a:t>
            </a:r>
            <a:endParaRPr lang="en-US" sz="900" dirty="0"/>
          </a:p>
        </p:txBody>
      </p:sp>
      <p:sp>
        <p:nvSpPr>
          <p:cNvPr id="36" name="Shape 34"/>
          <p:cNvSpPr/>
          <p:nvPr/>
        </p:nvSpPr>
        <p:spPr>
          <a:xfrm>
            <a:off x="2414016" y="4608576"/>
            <a:ext cx="804672" cy="292608"/>
          </a:xfrm>
          <a:prstGeom prst="roundRect">
            <a:avLst>
              <a:gd name="adj" fmla="val 18750"/>
            </a:avLst>
          </a:prstGeom>
          <a:solidFill>
            <a:srgbClr val="FBF2F1"/>
          </a:solidFill>
          <a:ln w="12700">
            <a:solidFill>
              <a:srgbClr val="E39E9C"/>
            </a:solidFill>
            <a:prstDash val="solid"/>
          </a:ln>
        </p:spPr>
      </p:sp>
      <p:sp>
        <p:nvSpPr>
          <p:cNvPr id="37" name="Text 35"/>
          <p:cNvSpPr/>
          <p:nvPr/>
        </p:nvSpPr>
        <p:spPr>
          <a:xfrm>
            <a:off x="2414016" y="4608576"/>
            <a:ext cx="804672" cy="292608"/>
          </a:xfrm>
          <a:prstGeom prst="rect">
            <a:avLst/>
          </a:prstGeom>
          <a:noFill/>
          <a:ln/>
        </p:spPr>
        <p:txBody>
          <a:bodyPr wrap="square" lIns="0" tIns="0" rIns="0" bIns="0" rtlCol="0" anchor="ctr"/>
          <a:lstStyle/>
          <a:p>
            <a:pPr algn="ctr" indent="0" marL="0">
              <a:buNone/>
            </a:pPr>
            <a:r>
              <a:rPr lang="en-US" sz="800" dirty="0">
                <a:solidFill>
                  <a:srgbClr val="A82E26"/>
                </a:solidFill>
                <a:latin typeface="Arial" pitchFamily="34" charset="0"/>
                <a:ea typeface="Arial" pitchFamily="34" charset="-122"/>
                <a:cs typeface="Arial" pitchFamily="34" charset="-120"/>
              </a:rPr>
              <a:t>Privilege</a:t>
            </a:r>
            <a:endParaRPr lang="en-US" sz="800" dirty="0"/>
          </a:p>
        </p:txBody>
      </p:sp>
      <p:sp>
        <p:nvSpPr>
          <p:cNvPr id="38" name="Shape 36"/>
          <p:cNvSpPr/>
          <p:nvPr/>
        </p:nvSpPr>
        <p:spPr>
          <a:xfrm>
            <a:off x="3291840" y="4608576"/>
            <a:ext cx="804672" cy="292608"/>
          </a:xfrm>
          <a:prstGeom prst="roundRect">
            <a:avLst>
              <a:gd name="adj" fmla="val 18750"/>
            </a:avLst>
          </a:prstGeom>
          <a:solidFill>
            <a:srgbClr val="FBF2F1"/>
          </a:solidFill>
          <a:ln w="12700">
            <a:solidFill>
              <a:srgbClr val="E39E9C"/>
            </a:solidFill>
            <a:prstDash val="solid"/>
          </a:ln>
        </p:spPr>
      </p:sp>
      <p:sp>
        <p:nvSpPr>
          <p:cNvPr id="39" name="Text 37"/>
          <p:cNvSpPr/>
          <p:nvPr/>
        </p:nvSpPr>
        <p:spPr>
          <a:xfrm>
            <a:off x="3291840" y="4608576"/>
            <a:ext cx="804672" cy="292608"/>
          </a:xfrm>
          <a:prstGeom prst="rect">
            <a:avLst/>
          </a:prstGeom>
          <a:noFill/>
          <a:ln/>
        </p:spPr>
        <p:txBody>
          <a:bodyPr wrap="square" lIns="0" tIns="0" rIns="0" bIns="0" rtlCol="0" anchor="ctr"/>
          <a:lstStyle/>
          <a:p>
            <a:pPr algn="ctr" indent="0" marL="0">
              <a:buNone/>
            </a:pPr>
            <a:r>
              <a:rPr lang="en-US" sz="800" dirty="0">
                <a:solidFill>
                  <a:srgbClr val="A82E26"/>
                </a:solidFill>
                <a:latin typeface="Arial" pitchFamily="34" charset="0"/>
                <a:ea typeface="Arial" pitchFamily="34" charset="-122"/>
                <a:cs typeface="Arial" pitchFamily="34" charset="-120"/>
              </a:rPr>
              <a:t>Design &amp; config</a:t>
            </a:r>
            <a:endParaRPr lang="en-US" sz="800" dirty="0"/>
          </a:p>
        </p:txBody>
      </p:sp>
      <p:sp>
        <p:nvSpPr>
          <p:cNvPr id="40" name="Shape 38"/>
          <p:cNvSpPr/>
          <p:nvPr/>
        </p:nvSpPr>
        <p:spPr>
          <a:xfrm>
            <a:off x="4169664" y="4608576"/>
            <a:ext cx="804672" cy="292608"/>
          </a:xfrm>
          <a:prstGeom prst="roundRect">
            <a:avLst>
              <a:gd name="adj" fmla="val 18750"/>
            </a:avLst>
          </a:prstGeom>
          <a:solidFill>
            <a:srgbClr val="FBF2F1"/>
          </a:solidFill>
          <a:ln w="12700">
            <a:solidFill>
              <a:srgbClr val="E39E9C"/>
            </a:solidFill>
            <a:prstDash val="solid"/>
          </a:ln>
        </p:spPr>
      </p:sp>
      <p:sp>
        <p:nvSpPr>
          <p:cNvPr id="41" name="Text 39"/>
          <p:cNvSpPr/>
          <p:nvPr/>
        </p:nvSpPr>
        <p:spPr>
          <a:xfrm>
            <a:off x="4169664" y="4608576"/>
            <a:ext cx="804672" cy="292608"/>
          </a:xfrm>
          <a:prstGeom prst="rect">
            <a:avLst/>
          </a:prstGeom>
          <a:noFill/>
          <a:ln/>
        </p:spPr>
        <p:txBody>
          <a:bodyPr wrap="square" lIns="0" tIns="0" rIns="0" bIns="0" rtlCol="0" anchor="ctr"/>
          <a:lstStyle/>
          <a:p>
            <a:pPr algn="ctr" indent="0" marL="0">
              <a:buNone/>
            </a:pPr>
            <a:r>
              <a:rPr lang="en-US" sz="800" dirty="0">
                <a:solidFill>
                  <a:srgbClr val="A82E26"/>
                </a:solidFill>
                <a:latin typeface="Arial" pitchFamily="34" charset="0"/>
                <a:ea typeface="Arial" pitchFamily="34" charset="-122"/>
                <a:cs typeface="Arial" pitchFamily="34" charset="-120"/>
              </a:rPr>
              <a:t>Behaviour</a:t>
            </a:r>
            <a:endParaRPr lang="en-US" sz="800" dirty="0"/>
          </a:p>
        </p:txBody>
      </p:sp>
      <p:sp>
        <p:nvSpPr>
          <p:cNvPr id="42" name="Shape 40"/>
          <p:cNvSpPr/>
          <p:nvPr/>
        </p:nvSpPr>
        <p:spPr>
          <a:xfrm>
            <a:off x="5047488" y="4608576"/>
            <a:ext cx="804672" cy="292608"/>
          </a:xfrm>
          <a:prstGeom prst="roundRect">
            <a:avLst>
              <a:gd name="adj" fmla="val 18750"/>
            </a:avLst>
          </a:prstGeom>
          <a:solidFill>
            <a:srgbClr val="FBF2F1"/>
          </a:solidFill>
          <a:ln w="12700">
            <a:solidFill>
              <a:srgbClr val="E39E9C"/>
            </a:solidFill>
            <a:prstDash val="solid"/>
          </a:ln>
        </p:spPr>
      </p:sp>
      <p:sp>
        <p:nvSpPr>
          <p:cNvPr id="43" name="Text 41"/>
          <p:cNvSpPr/>
          <p:nvPr/>
        </p:nvSpPr>
        <p:spPr>
          <a:xfrm>
            <a:off x="5047488" y="4608576"/>
            <a:ext cx="804672" cy="292608"/>
          </a:xfrm>
          <a:prstGeom prst="rect">
            <a:avLst/>
          </a:prstGeom>
          <a:noFill/>
          <a:ln/>
        </p:spPr>
        <p:txBody>
          <a:bodyPr wrap="square" lIns="0" tIns="0" rIns="0" bIns="0" rtlCol="0" anchor="ctr"/>
          <a:lstStyle/>
          <a:p>
            <a:pPr algn="ctr" indent="0" marL="0">
              <a:buNone/>
            </a:pPr>
            <a:r>
              <a:rPr lang="en-US" sz="800" dirty="0">
                <a:solidFill>
                  <a:srgbClr val="A82E26"/>
                </a:solidFill>
                <a:latin typeface="Arial" pitchFamily="34" charset="0"/>
                <a:ea typeface="Arial" pitchFamily="34" charset="-122"/>
                <a:cs typeface="Arial" pitchFamily="34" charset="-120"/>
              </a:rPr>
              <a:t>Structural</a:t>
            </a:r>
            <a:endParaRPr lang="en-US" sz="800" dirty="0"/>
          </a:p>
        </p:txBody>
      </p:sp>
      <p:sp>
        <p:nvSpPr>
          <p:cNvPr id="44" name="Shape 42"/>
          <p:cNvSpPr/>
          <p:nvPr/>
        </p:nvSpPr>
        <p:spPr>
          <a:xfrm>
            <a:off x="5925312" y="4608576"/>
            <a:ext cx="804672" cy="292608"/>
          </a:xfrm>
          <a:prstGeom prst="roundRect">
            <a:avLst>
              <a:gd name="adj" fmla="val 18750"/>
            </a:avLst>
          </a:prstGeom>
          <a:solidFill>
            <a:srgbClr val="FBF2F1"/>
          </a:solidFill>
          <a:ln w="12700">
            <a:solidFill>
              <a:srgbClr val="E39E9C"/>
            </a:solidFill>
            <a:prstDash val="solid"/>
          </a:ln>
        </p:spPr>
      </p:sp>
      <p:sp>
        <p:nvSpPr>
          <p:cNvPr id="45" name="Text 43"/>
          <p:cNvSpPr/>
          <p:nvPr/>
        </p:nvSpPr>
        <p:spPr>
          <a:xfrm>
            <a:off x="5925312" y="4608576"/>
            <a:ext cx="804672" cy="292608"/>
          </a:xfrm>
          <a:prstGeom prst="rect">
            <a:avLst/>
          </a:prstGeom>
          <a:noFill/>
          <a:ln/>
        </p:spPr>
        <p:txBody>
          <a:bodyPr wrap="square" lIns="0" tIns="0" rIns="0" bIns="0" rtlCol="0" anchor="ctr"/>
          <a:lstStyle/>
          <a:p>
            <a:pPr algn="ctr" indent="0" marL="0">
              <a:buNone/>
            </a:pPr>
            <a:r>
              <a:rPr lang="en-US" sz="800" dirty="0">
                <a:solidFill>
                  <a:srgbClr val="A82E26"/>
                </a:solidFill>
                <a:latin typeface="Arial" pitchFamily="34" charset="0"/>
                <a:ea typeface="Arial" pitchFamily="34" charset="-122"/>
                <a:cs typeface="Arial" pitchFamily="34" charset="-120"/>
              </a:rPr>
              <a:t>Accountability</a:t>
            </a:r>
            <a:endParaRPr lang="en-US" sz="800" dirty="0"/>
          </a:p>
        </p:txBody>
      </p:sp>
      <p:sp>
        <p:nvSpPr>
          <p:cNvPr id="46" name="Shape 44"/>
          <p:cNvSpPr/>
          <p:nvPr/>
        </p:nvSpPr>
        <p:spPr>
          <a:xfrm>
            <a:off x="7132320" y="1078992"/>
            <a:ext cx="1737360" cy="4151376"/>
          </a:xfrm>
          <a:prstGeom prst="roundRect">
            <a:avLst>
              <a:gd name="adj" fmla="val 2632"/>
            </a:avLst>
          </a:prstGeom>
          <a:solidFill>
            <a:srgbClr val="EEF6FD"/>
          </a:solidFill>
          <a:ln w="19050">
            <a:solidFill>
              <a:srgbClr val="3064BA"/>
            </a:solidFill>
            <a:prstDash val="solid"/>
          </a:ln>
        </p:spPr>
      </p:sp>
      <p:sp>
        <p:nvSpPr>
          <p:cNvPr id="47" name="Shape 45"/>
          <p:cNvSpPr/>
          <p:nvPr/>
        </p:nvSpPr>
        <p:spPr>
          <a:xfrm>
            <a:off x="7132320" y="1078992"/>
            <a:ext cx="1737360" cy="310896"/>
          </a:xfrm>
          <a:prstGeom prst="roundRect">
            <a:avLst>
              <a:gd name="adj" fmla="val 17647"/>
            </a:avLst>
          </a:prstGeom>
          <a:solidFill>
            <a:srgbClr val="5983C8"/>
          </a:solidFill>
          <a:ln w="12700">
            <a:solidFill>
              <a:srgbClr val="5983C8"/>
            </a:solidFill>
            <a:prstDash val="solid"/>
          </a:ln>
        </p:spPr>
      </p:sp>
      <p:sp>
        <p:nvSpPr>
          <p:cNvPr id="48" name="Text 46"/>
          <p:cNvSpPr/>
          <p:nvPr/>
        </p:nvSpPr>
        <p:spPr>
          <a:xfrm>
            <a:off x="7132320" y="1078992"/>
            <a:ext cx="1737360"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4.  OUTPUTS</a:t>
            </a:r>
            <a:endParaRPr lang="en-US" sz="1150" dirty="0"/>
          </a:p>
        </p:txBody>
      </p:sp>
      <p:sp>
        <p:nvSpPr>
          <p:cNvPr id="49" name="Text 47"/>
          <p:cNvSpPr/>
          <p:nvPr/>
        </p:nvSpPr>
        <p:spPr>
          <a:xfrm>
            <a:off x="7187184" y="1499616"/>
            <a:ext cx="1627632" cy="201168"/>
          </a:xfrm>
          <a:prstGeom prst="rect">
            <a:avLst/>
          </a:prstGeom>
          <a:noFill/>
          <a:ln/>
        </p:spPr>
        <p:txBody>
          <a:bodyPr wrap="square" lIns="0" tIns="0" rIns="0" bIns="0" rtlCol="0" anchor="ctr"/>
          <a:lstStyle/>
          <a:p>
            <a:pPr algn="ctr" indent="0" marL="0">
              <a:buNone/>
            </a:pPr>
            <a:r>
              <a:rPr lang="en-US" sz="1050" b="1" dirty="0">
                <a:solidFill>
                  <a:srgbClr val="3064BA"/>
                </a:solidFill>
                <a:latin typeface="Arial" pitchFamily="34" charset="0"/>
                <a:ea typeface="Arial" pitchFamily="34" charset="-122"/>
                <a:cs typeface="Arial" pitchFamily="34" charset="-120"/>
              </a:rPr>
              <a:t>Responses</a:t>
            </a:r>
            <a:endParaRPr lang="en-US" sz="1050" dirty="0"/>
          </a:p>
        </p:txBody>
      </p:sp>
      <p:sp>
        <p:nvSpPr>
          <p:cNvPr id="50" name="Text 48"/>
          <p:cNvSpPr/>
          <p:nvPr/>
        </p:nvSpPr>
        <p:spPr>
          <a:xfrm>
            <a:off x="7178040" y="1719072"/>
            <a:ext cx="1645920" cy="758952"/>
          </a:xfrm>
          <a:prstGeom prst="rect">
            <a:avLst/>
          </a:prstGeom>
          <a:noFill/>
          <a:ln/>
        </p:spPr>
        <p:txBody>
          <a:bodyPr wrap="square" lIns="0" tIns="0" rIns="0" bIns="0" rtlCol="0" anchor="ctr"/>
          <a:lstStyle/>
          <a:p>
            <a:pPr algn="ctr" indent="0" marL="0">
              <a:lnSpc>
                <a:spcPts val="1800"/>
              </a:lnSpc>
              <a:buNone/>
            </a:pPr>
            <a:r>
              <a:rPr lang="en-US" sz="1000" dirty="0">
                <a:solidFill>
                  <a:srgbClr val="3064BA"/>
                </a:solidFill>
                <a:latin typeface="Arial" pitchFamily="34" charset="0"/>
                <a:ea typeface="Arial" pitchFamily="34" charset="-122"/>
                <a:cs typeface="Arial" pitchFamily="34" charset="-120"/>
              </a:rPr>
              <a:t>Text · code</a:t>
            </a:r>
            <a:endParaRPr lang="en-US" sz="1000" dirty="0"/>
          </a:p>
          <a:p>
            <a:pPr algn="ctr" indent="0" marL="0">
              <a:lnSpc>
                <a:spcPts val="1800"/>
              </a:lnSpc>
              <a:buNone/>
            </a:pPr>
            <a:r>
              <a:rPr lang="en-US" sz="1000" dirty="0">
                <a:solidFill>
                  <a:srgbClr val="3064BA"/>
                </a:solidFill>
                <a:latin typeface="Arial" pitchFamily="34" charset="0"/>
                <a:ea typeface="Arial" pitchFamily="34" charset="-122"/>
                <a:cs typeface="Arial" pitchFamily="34" charset="-120"/>
              </a:rPr>
              <a:t>Documents</a:t>
            </a:r>
            <a:endParaRPr lang="en-US" sz="1000" dirty="0"/>
          </a:p>
          <a:p>
            <a:pPr algn="ctr" indent="0" marL="0">
              <a:lnSpc>
                <a:spcPts val="1800"/>
              </a:lnSpc>
              <a:buNone/>
            </a:pPr>
            <a:r>
              <a:rPr lang="en-US" sz="1000" dirty="0">
                <a:solidFill>
                  <a:srgbClr val="3064BA"/>
                </a:solidFill>
                <a:latin typeface="Arial" pitchFamily="34" charset="0"/>
                <a:ea typeface="Arial" pitchFamily="34" charset="-122"/>
                <a:cs typeface="Arial" pitchFamily="34" charset="-120"/>
              </a:rPr>
              <a:t>Data &amp; reports</a:t>
            </a:r>
            <a:endParaRPr lang="en-US" sz="1000" dirty="0"/>
          </a:p>
        </p:txBody>
      </p:sp>
      <p:sp>
        <p:nvSpPr>
          <p:cNvPr id="51" name="Shape 49"/>
          <p:cNvSpPr/>
          <p:nvPr/>
        </p:nvSpPr>
        <p:spPr>
          <a:xfrm>
            <a:off x="7351776" y="2468880"/>
            <a:ext cx="1298448" cy="0"/>
          </a:xfrm>
          <a:prstGeom prst="line">
            <a:avLst/>
          </a:prstGeom>
          <a:noFill/>
          <a:ln w="12700">
            <a:solidFill>
              <a:srgbClr val="3064BA"/>
            </a:solidFill>
            <a:prstDash val="dash"/>
          </a:ln>
        </p:spPr>
      </p:sp>
      <p:sp>
        <p:nvSpPr>
          <p:cNvPr id="52" name="Text 50"/>
          <p:cNvSpPr/>
          <p:nvPr/>
        </p:nvSpPr>
        <p:spPr>
          <a:xfrm>
            <a:off x="7187184" y="2596896"/>
            <a:ext cx="1627632" cy="201168"/>
          </a:xfrm>
          <a:prstGeom prst="rect">
            <a:avLst/>
          </a:prstGeom>
          <a:noFill/>
          <a:ln/>
        </p:spPr>
        <p:txBody>
          <a:bodyPr wrap="square" lIns="0" tIns="0" rIns="0" bIns="0" rtlCol="0" anchor="ctr"/>
          <a:lstStyle/>
          <a:p>
            <a:pPr algn="ctr" indent="0" marL="0">
              <a:buNone/>
            </a:pPr>
            <a:r>
              <a:rPr lang="en-US" sz="1050" b="1" dirty="0">
                <a:solidFill>
                  <a:srgbClr val="3064BA"/>
                </a:solidFill>
                <a:latin typeface="Arial" pitchFamily="34" charset="0"/>
                <a:ea typeface="Arial" pitchFamily="34" charset="-122"/>
                <a:cs typeface="Arial" pitchFamily="34" charset="-120"/>
              </a:rPr>
              <a:t>Actions</a:t>
            </a:r>
            <a:endParaRPr lang="en-US" sz="1050" dirty="0"/>
          </a:p>
        </p:txBody>
      </p:sp>
      <p:sp>
        <p:nvSpPr>
          <p:cNvPr id="53" name="Text 51"/>
          <p:cNvSpPr/>
          <p:nvPr/>
        </p:nvSpPr>
        <p:spPr>
          <a:xfrm>
            <a:off x="7178040" y="2816352"/>
            <a:ext cx="1645920" cy="987552"/>
          </a:xfrm>
          <a:prstGeom prst="rect">
            <a:avLst/>
          </a:prstGeom>
          <a:noFill/>
          <a:ln/>
        </p:spPr>
        <p:txBody>
          <a:bodyPr wrap="square" lIns="0" tIns="0" rIns="0" bIns="0" rtlCol="0" anchor="ctr"/>
          <a:lstStyle/>
          <a:p>
            <a:pPr algn="ctr" indent="0" marL="0">
              <a:lnSpc>
                <a:spcPts val="1800"/>
              </a:lnSpc>
              <a:buNone/>
            </a:pPr>
            <a:r>
              <a:rPr lang="en-US" sz="1000" dirty="0">
                <a:solidFill>
                  <a:srgbClr val="3064BA"/>
                </a:solidFill>
                <a:latin typeface="Arial" pitchFamily="34" charset="0"/>
                <a:ea typeface="Arial" pitchFamily="34" charset="-122"/>
                <a:cs typeface="Arial" pitchFamily="34" charset="-120"/>
              </a:rPr>
              <a:t>Tool invocations</a:t>
            </a:r>
            <a:endParaRPr lang="en-US" sz="1000" dirty="0"/>
          </a:p>
          <a:p>
            <a:pPr algn="ctr" indent="0" marL="0">
              <a:lnSpc>
                <a:spcPts val="1800"/>
              </a:lnSpc>
              <a:buNone/>
            </a:pPr>
            <a:r>
              <a:rPr lang="en-US" sz="1000" dirty="0">
                <a:solidFill>
                  <a:srgbClr val="3064BA"/>
                </a:solidFill>
                <a:latin typeface="Arial" pitchFamily="34" charset="0"/>
                <a:ea typeface="Arial" pitchFamily="34" charset="-122"/>
                <a:cs typeface="Arial" pitchFamily="34" charset="-120"/>
              </a:rPr>
              <a:t>File / DB writes</a:t>
            </a:r>
            <a:endParaRPr lang="en-US" sz="1000" dirty="0"/>
          </a:p>
          <a:p>
            <a:pPr algn="ctr" indent="0" marL="0">
              <a:lnSpc>
                <a:spcPts val="1800"/>
              </a:lnSpc>
              <a:buNone/>
            </a:pPr>
            <a:r>
              <a:rPr lang="en-US" sz="1000" dirty="0">
                <a:solidFill>
                  <a:srgbClr val="3064BA"/>
                </a:solidFill>
                <a:latin typeface="Arial" pitchFamily="34" charset="0"/>
                <a:ea typeface="Arial" pitchFamily="34" charset="-122"/>
                <a:cs typeface="Arial" pitchFamily="34" charset="-120"/>
              </a:rPr>
              <a:t>API calls</a:t>
            </a:r>
            <a:endParaRPr lang="en-US" sz="1000" dirty="0"/>
          </a:p>
          <a:p>
            <a:pPr algn="ctr" indent="0" marL="0">
              <a:lnSpc>
                <a:spcPts val="1800"/>
              </a:lnSpc>
              <a:buNone/>
            </a:pPr>
            <a:r>
              <a:rPr lang="en-US" sz="1000" dirty="0">
                <a:solidFill>
                  <a:srgbClr val="3064BA"/>
                </a:solidFill>
                <a:latin typeface="Arial" pitchFamily="34" charset="0"/>
                <a:ea typeface="Arial" pitchFamily="34" charset="-122"/>
                <a:cs typeface="Arial" pitchFamily="34" charset="-120"/>
              </a:rPr>
              <a:t>Sub-agent spawn</a:t>
            </a:r>
            <a:endParaRPr lang="en-US" sz="1000" dirty="0"/>
          </a:p>
        </p:txBody>
      </p:sp>
      <p:sp>
        <p:nvSpPr>
          <p:cNvPr id="54" name="Shape 52"/>
          <p:cNvSpPr/>
          <p:nvPr/>
        </p:nvSpPr>
        <p:spPr>
          <a:xfrm>
            <a:off x="7351776" y="3822192"/>
            <a:ext cx="1298448" cy="0"/>
          </a:xfrm>
          <a:prstGeom prst="line">
            <a:avLst/>
          </a:prstGeom>
          <a:noFill/>
          <a:ln w="12700">
            <a:solidFill>
              <a:srgbClr val="3064BA"/>
            </a:solidFill>
            <a:prstDash val="dash"/>
          </a:ln>
        </p:spPr>
      </p:sp>
      <p:sp>
        <p:nvSpPr>
          <p:cNvPr id="55" name="Text 53"/>
          <p:cNvSpPr/>
          <p:nvPr/>
        </p:nvSpPr>
        <p:spPr>
          <a:xfrm>
            <a:off x="7187184" y="3950208"/>
            <a:ext cx="1627632" cy="201168"/>
          </a:xfrm>
          <a:prstGeom prst="rect">
            <a:avLst/>
          </a:prstGeom>
          <a:noFill/>
          <a:ln/>
        </p:spPr>
        <p:txBody>
          <a:bodyPr wrap="square" lIns="0" tIns="0" rIns="0" bIns="0" rtlCol="0" anchor="ctr"/>
          <a:lstStyle/>
          <a:p>
            <a:pPr algn="ctr" indent="0" marL="0">
              <a:buNone/>
            </a:pPr>
            <a:r>
              <a:rPr lang="en-US" sz="1050" b="1" dirty="0">
                <a:solidFill>
                  <a:srgbClr val="B63831"/>
                </a:solidFill>
                <a:latin typeface="Arial" pitchFamily="34" charset="0"/>
                <a:ea typeface="Arial" pitchFamily="34" charset="-122"/>
                <a:cs typeface="Arial" pitchFamily="34" charset="-120"/>
              </a:rPr>
              <a:t>Feedback Loop</a:t>
            </a:r>
            <a:endParaRPr lang="en-US" sz="1050" dirty="0"/>
          </a:p>
        </p:txBody>
      </p:sp>
      <p:sp>
        <p:nvSpPr>
          <p:cNvPr id="56" name="Text 54"/>
          <p:cNvSpPr/>
          <p:nvPr/>
        </p:nvSpPr>
        <p:spPr>
          <a:xfrm>
            <a:off x="7178040" y="4169664"/>
            <a:ext cx="1645920" cy="758952"/>
          </a:xfrm>
          <a:prstGeom prst="rect">
            <a:avLst/>
          </a:prstGeom>
          <a:noFill/>
          <a:ln/>
        </p:spPr>
        <p:txBody>
          <a:bodyPr wrap="square" lIns="0" tIns="0" rIns="0" bIns="0" rtlCol="0" anchor="ctr"/>
          <a:lstStyle/>
          <a:p>
            <a:pPr algn="ctr" indent="0" marL="0">
              <a:lnSpc>
                <a:spcPts val="1800"/>
              </a:lnSpc>
              <a:buNone/>
            </a:pPr>
            <a:r>
              <a:rPr lang="en-US" sz="1000" dirty="0">
                <a:solidFill>
                  <a:srgbClr val="B63831"/>
                </a:solidFill>
                <a:latin typeface="Arial" pitchFamily="34" charset="0"/>
                <a:ea typeface="Arial" pitchFamily="34" charset="-122"/>
                <a:cs typeface="Arial" pitchFamily="34" charset="-120"/>
              </a:rPr>
              <a:t>Tool results</a:t>
            </a:r>
            <a:endParaRPr lang="en-US" sz="1000" dirty="0"/>
          </a:p>
          <a:p>
            <a:pPr algn="ctr" indent="0" marL="0">
              <a:lnSpc>
                <a:spcPts val="1800"/>
              </a:lnSpc>
              <a:buNone/>
            </a:pPr>
            <a:r>
              <a:rPr lang="en-US" sz="1000" dirty="0">
                <a:solidFill>
                  <a:srgbClr val="B63831"/>
                </a:solidFill>
                <a:latin typeface="Arial" pitchFamily="34" charset="0"/>
                <a:ea typeface="Arial" pitchFamily="34" charset="-122"/>
                <a:cs typeface="Arial" pitchFamily="34" charset="-120"/>
              </a:rPr>
              <a:t>Human-in-loop</a:t>
            </a:r>
            <a:endParaRPr lang="en-US" sz="1000" dirty="0"/>
          </a:p>
          <a:p>
            <a:pPr algn="ctr" indent="0" marL="0">
              <a:lnSpc>
                <a:spcPts val="1800"/>
              </a:lnSpc>
              <a:buNone/>
            </a:pPr>
            <a:r>
              <a:rPr lang="en-US" sz="1000" dirty="0">
                <a:solidFill>
                  <a:srgbClr val="B63831"/>
                </a:solidFill>
                <a:latin typeface="Arial" pitchFamily="34" charset="0"/>
                <a:ea typeface="Arial" pitchFamily="34" charset="-122"/>
                <a:cs typeface="Arial" pitchFamily="34" charset="-120"/>
              </a:rPr>
              <a:t>Re-plan signal</a:t>
            </a:r>
            <a:endParaRPr lang="en-US" sz="1000" dirty="0"/>
          </a:p>
        </p:txBody>
      </p:sp>
      <p:sp>
        <p:nvSpPr>
          <p:cNvPr id="57" name="Shape 55"/>
          <p:cNvSpPr/>
          <p:nvPr/>
        </p:nvSpPr>
        <p:spPr>
          <a:xfrm>
            <a:off x="2039112" y="3017520"/>
            <a:ext cx="384048" cy="164592"/>
          </a:xfrm>
          <a:prstGeom prst="rightArrow">
            <a:avLst/>
          </a:prstGeom>
          <a:solidFill>
            <a:srgbClr val="555555"/>
          </a:solidFill>
          <a:ln w="12700">
            <a:solidFill>
              <a:srgbClr val="555555"/>
            </a:solidFill>
            <a:prstDash val="solid"/>
          </a:ln>
        </p:spPr>
      </p:sp>
      <p:sp>
        <p:nvSpPr>
          <p:cNvPr id="58" name="Shape 56"/>
          <p:cNvSpPr/>
          <p:nvPr/>
        </p:nvSpPr>
        <p:spPr>
          <a:xfrm>
            <a:off x="6958584" y="3017520"/>
            <a:ext cx="384048" cy="164592"/>
          </a:xfrm>
          <a:prstGeom prst="rightArrow">
            <a:avLst/>
          </a:prstGeom>
          <a:solidFill>
            <a:srgbClr val="555555"/>
          </a:solidFill>
          <a:ln w="12700">
            <a:solidFill>
              <a:srgbClr val="555555"/>
            </a:solidFill>
            <a:prstDash val="solid"/>
          </a:ln>
        </p:spPr>
      </p:sp>
      <p:sp>
        <p:nvSpPr>
          <p:cNvPr id="59" name="Shape 57"/>
          <p:cNvSpPr/>
          <p:nvPr/>
        </p:nvSpPr>
        <p:spPr>
          <a:xfrm>
            <a:off x="1143000" y="5559552"/>
            <a:ext cx="6858000" cy="0"/>
          </a:xfrm>
          <a:prstGeom prst="line">
            <a:avLst/>
          </a:prstGeom>
          <a:noFill/>
          <a:ln w="19050">
            <a:solidFill>
              <a:srgbClr val="B63831"/>
            </a:solidFill>
            <a:prstDash val="dash"/>
          </a:ln>
        </p:spPr>
      </p:sp>
      <p:sp>
        <p:nvSpPr>
          <p:cNvPr id="60" name="Shape 58"/>
          <p:cNvSpPr/>
          <p:nvPr/>
        </p:nvSpPr>
        <p:spPr>
          <a:xfrm>
            <a:off x="8001000" y="5230368"/>
            <a:ext cx="0" cy="329184"/>
          </a:xfrm>
          <a:prstGeom prst="line">
            <a:avLst/>
          </a:prstGeom>
          <a:noFill/>
          <a:ln w="19050">
            <a:solidFill>
              <a:srgbClr val="B63831"/>
            </a:solidFill>
            <a:prstDash val="dash"/>
          </a:ln>
        </p:spPr>
      </p:sp>
      <p:sp>
        <p:nvSpPr>
          <p:cNvPr id="61" name="Shape 59"/>
          <p:cNvSpPr/>
          <p:nvPr/>
        </p:nvSpPr>
        <p:spPr>
          <a:xfrm>
            <a:off x="1143000" y="5230368"/>
            <a:ext cx="0" cy="329184"/>
          </a:xfrm>
          <a:prstGeom prst="line">
            <a:avLst/>
          </a:prstGeom>
          <a:noFill/>
          <a:ln w="19050">
            <a:solidFill>
              <a:srgbClr val="B63831"/>
            </a:solidFill>
            <a:prstDash val="dash"/>
            <a:headEnd type="triangle"/>
            <a:tailEnd type="none"/>
          </a:ln>
        </p:spPr>
      </p:sp>
      <p:sp>
        <p:nvSpPr>
          <p:cNvPr id="62" name="Text 60"/>
          <p:cNvSpPr/>
          <p:nvPr/>
        </p:nvSpPr>
        <p:spPr>
          <a:xfrm>
            <a:off x="457200" y="5614416"/>
            <a:ext cx="8229600" cy="219456"/>
          </a:xfrm>
          <a:prstGeom prst="rect">
            <a:avLst/>
          </a:prstGeom>
          <a:noFill/>
          <a:ln/>
        </p:spPr>
        <p:txBody>
          <a:bodyPr wrap="square" lIns="0" tIns="0" rIns="0" bIns="0" rtlCol="0" anchor="ctr"/>
          <a:lstStyle/>
          <a:p>
            <a:pPr algn="ctr" indent="0" marL="0">
              <a:buNone/>
            </a:pPr>
            <a:r>
              <a:rPr lang="en-US" sz="1000" dirty="0">
                <a:solidFill>
                  <a:srgbClr val="B63831"/>
                </a:solidFill>
                <a:latin typeface="Arial" pitchFamily="34" charset="0"/>
                <a:ea typeface="Arial" pitchFamily="34" charset="-122"/>
                <a:cs typeface="Arial" pitchFamily="34" charset="-120"/>
              </a:rPr>
              <a:t>Autonomous feedback loop — agent observes results and re-plans without human intervention</a:t>
            </a:r>
            <a:endParaRPr lang="en-US" sz="1000" dirty="0"/>
          </a:p>
        </p:txBody>
      </p:sp>
      <p:sp>
        <p:nvSpPr>
          <p:cNvPr id="63" name="Text 61"/>
          <p:cNvSpPr/>
          <p:nvPr/>
        </p:nvSpPr>
        <p:spPr>
          <a:xfrm>
            <a:off x="457200" y="5925312"/>
            <a:ext cx="8229600" cy="274320"/>
          </a:xfrm>
          <a:prstGeom prst="rect">
            <a:avLst/>
          </a:prstGeom>
          <a:noFill/>
          <a:ln/>
        </p:spPr>
        <p:txBody>
          <a:bodyPr wrap="square" lIns="0" tIns="0" rIns="0" bIns="0" rtlCol="0" anchor="ctr"/>
          <a:lstStyle/>
          <a:p>
            <a:pPr algn="ctr" indent="0" marL="0">
              <a:buNone/>
            </a:pPr>
            <a:r>
              <a:rPr lang="en-US" sz="850" dirty="0">
                <a:solidFill>
                  <a:srgbClr val="909090"/>
                </a:solidFill>
                <a:latin typeface="Arial" pitchFamily="34" charset="0"/>
                <a:ea typeface="Arial" pitchFamily="34" charset="-122"/>
                <a:cs typeface="Arial" pitchFamily="34" charset="-120"/>
              </a:rPr>
              <a:t>Unlike Gen AI / RAG: agentic AI operates autonomously across multiple cycles · plans long-term · invokes tools · spawns sub-agents · acts without continuous human oversight</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57200" y="146304"/>
            <a:ext cx="8229600" cy="402336"/>
          </a:xfrm>
          <a:prstGeom prst="rect">
            <a:avLst/>
          </a:prstGeom>
          <a:noFill/>
          <a:ln/>
        </p:spPr>
        <p:txBody>
          <a:bodyPr wrap="square" rtlCol="0" anchor="ctr"/>
          <a:lstStyle/>
          <a:p>
            <a:pPr algn="ctr" indent="0" marL="0">
              <a:buNone/>
            </a:pPr>
            <a:r>
              <a:rPr lang="en-US" sz="2600" b="1" dirty="0">
                <a:solidFill>
                  <a:srgbClr val="1A1A2D"/>
                </a:solidFill>
                <a:latin typeface="Arial" pitchFamily="34" charset="0"/>
                <a:ea typeface="Arial" pitchFamily="34" charset="-122"/>
                <a:cs typeface="Arial" pitchFamily="34" charset="-120"/>
              </a:rPr>
              <a:t>What Goes Wrong, and What Covers Most of It</a:t>
            </a:r>
            <a:endParaRPr lang="en-US" sz="2600" dirty="0"/>
          </a:p>
        </p:txBody>
      </p:sp>
      <p:sp>
        <p:nvSpPr>
          <p:cNvPr id="3" name="Text 1"/>
          <p:cNvSpPr/>
          <p:nvPr/>
        </p:nvSpPr>
        <p:spPr>
          <a:xfrm>
            <a:off x="457200" y="576072"/>
            <a:ext cx="8229600" cy="228600"/>
          </a:xfrm>
          <a:prstGeom prst="rect">
            <a:avLst/>
          </a:prstGeom>
          <a:noFill/>
          <a:ln/>
        </p:spPr>
        <p:txBody>
          <a:bodyPr wrap="square" lIns="0" tIns="0" rIns="0" bIns="0" rtlCol="0" anchor="ctr"/>
          <a:lstStyle/>
          <a:p>
            <a:pPr algn="ctr" indent="0" marL="0">
              <a:buNone/>
            </a:pPr>
            <a:r>
              <a:rPr lang="en-US" sz="1150" dirty="0">
                <a:solidFill>
                  <a:srgbClr val="888888"/>
                </a:solidFill>
                <a:latin typeface="Arial" pitchFamily="34" charset="0"/>
                <a:ea typeface="Arial" pitchFamily="34" charset="-122"/>
                <a:cs typeface="Arial" pitchFamily="34" charset="-120"/>
              </a:rPr>
              <a:t>The five CISA / ASD ACSC agentic AI risk categories, the protective move for each, and example tools for the stack you run</a:t>
            </a:r>
            <a:endParaRPr lang="en-US" sz="1150" dirty="0"/>
          </a:p>
        </p:txBody>
      </p:sp>
      <p:sp>
        <p:nvSpPr>
          <p:cNvPr id="4" name="Shape 2"/>
          <p:cNvSpPr/>
          <p:nvPr/>
        </p:nvSpPr>
        <p:spPr>
          <a:xfrm>
            <a:off x="0" y="950976"/>
            <a:ext cx="9144000" cy="0"/>
          </a:xfrm>
          <a:prstGeom prst="line">
            <a:avLst/>
          </a:prstGeom>
          <a:noFill/>
          <a:ln w="22225">
            <a:solidFill>
              <a:srgbClr val="003767"/>
            </a:solidFill>
            <a:prstDash val="solid"/>
          </a:ln>
        </p:spPr>
      </p:sp>
      <p:sp>
        <p:nvSpPr>
          <p:cNvPr id="5" name="Shape 3"/>
          <p:cNvSpPr/>
          <p:nvPr/>
        </p:nvSpPr>
        <p:spPr>
          <a:xfrm>
            <a:off x="0" y="6355080"/>
            <a:ext cx="9144000" cy="0"/>
          </a:xfrm>
          <a:prstGeom prst="line">
            <a:avLst/>
          </a:prstGeom>
          <a:noFill/>
          <a:ln w="22225">
            <a:solidFill>
              <a:srgbClr val="003767"/>
            </a:solidFill>
            <a:prstDash val="solid"/>
          </a:ln>
        </p:spPr>
      </p:sp>
      <p:sp>
        <p:nvSpPr>
          <p:cNvPr id="6" name="Text 4"/>
          <p:cNvSpPr/>
          <p:nvPr/>
        </p:nvSpPr>
        <p:spPr>
          <a:xfrm>
            <a:off x="320040" y="6419088"/>
            <a:ext cx="2011680" cy="182880"/>
          </a:xfrm>
          <a:prstGeom prst="rect">
            <a:avLst/>
          </a:prstGeom>
          <a:noFill/>
          <a:ln/>
        </p:spPr>
        <p:txBody>
          <a:bodyPr wrap="square" lIns="0" tIns="0" rIns="0" bIns="0" rtlCol="0" anchor="ctr"/>
          <a:lstStyle/>
          <a:p>
            <a:pPr algn="l" indent="0" marL="0">
              <a:buNone/>
            </a:pPr>
            <a:r>
              <a:rPr lang="en-US" sz="800" dirty="0">
                <a:solidFill>
                  <a:srgbClr val="000000"/>
                </a:solidFill>
                <a:latin typeface="Arial" pitchFamily="34" charset="0"/>
                <a:ea typeface="Arial" pitchFamily="34" charset="-122"/>
                <a:cs typeface="Arial" pitchFamily="34" charset="-120"/>
              </a:rPr>
              <a:t>2026 DSP 2</a:t>
            </a:r>
            <a:endParaRPr lang="en-US" sz="800" dirty="0"/>
          </a:p>
        </p:txBody>
      </p:sp>
      <p:sp>
        <p:nvSpPr>
          <p:cNvPr id="7" name="Shape 5"/>
          <p:cNvSpPr/>
          <p:nvPr/>
        </p:nvSpPr>
        <p:spPr>
          <a:xfrm>
            <a:off x="274320" y="1060704"/>
            <a:ext cx="1631290" cy="1481328"/>
          </a:xfrm>
          <a:prstGeom prst="roundRect">
            <a:avLst>
              <a:gd name="adj" fmla="val 3086"/>
            </a:avLst>
          </a:prstGeom>
          <a:solidFill>
            <a:srgbClr val="E3EBFB"/>
          </a:solidFill>
          <a:ln w="15875">
            <a:solidFill>
              <a:srgbClr val="88AAEC"/>
            </a:solidFill>
            <a:prstDash val="solid"/>
          </a:ln>
        </p:spPr>
      </p:sp>
      <p:sp>
        <p:nvSpPr>
          <p:cNvPr id="8" name="Shape 6"/>
          <p:cNvSpPr/>
          <p:nvPr/>
        </p:nvSpPr>
        <p:spPr>
          <a:xfrm>
            <a:off x="292608" y="1060704"/>
            <a:ext cx="1594714" cy="54864"/>
          </a:xfrm>
          <a:prstGeom prst="rect">
            <a:avLst/>
          </a:prstGeom>
          <a:solidFill>
            <a:srgbClr val="3872E0"/>
          </a:solidFill>
          <a:ln w="12700">
            <a:solidFill>
              <a:srgbClr val="3872E0"/>
            </a:solidFill>
            <a:prstDash val="solid"/>
          </a:ln>
        </p:spPr>
      </p:sp>
      <p:sp>
        <p:nvSpPr>
          <p:cNvPr id="9" name="Text 7"/>
          <p:cNvSpPr/>
          <p:nvPr/>
        </p:nvSpPr>
        <p:spPr>
          <a:xfrm>
            <a:off x="310896" y="1152144"/>
            <a:ext cx="1558138" cy="274320"/>
          </a:xfrm>
          <a:prstGeom prst="rect">
            <a:avLst/>
          </a:prstGeom>
          <a:noFill/>
          <a:ln/>
        </p:spPr>
        <p:txBody>
          <a:bodyPr wrap="square" lIns="0" tIns="0" rIns="0" bIns="0" rtlCol="0" anchor="ctr"/>
          <a:lstStyle/>
          <a:p>
            <a:pPr algn="ctr" indent="0" marL="0">
              <a:lnSpc>
                <a:spcPts val="1050"/>
              </a:lnSpc>
              <a:buNone/>
            </a:pPr>
            <a:r>
              <a:rPr lang="en-US" sz="900" b="1" dirty="0">
                <a:solidFill>
                  <a:srgbClr val="3872E0"/>
                </a:solidFill>
                <a:latin typeface="Arial" pitchFamily="34" charset="0"/>
                <a:ea typeface="Arial" pitchFamily="34" charset="-122"/>
                <a:cs typeface="Arial" pitchFamily="34" charset="-120"/>
              </a:rPr>
              <a:t>PRIVILEGE</a:t>
            </a:r>
            <a:endParaRPr lang="en-US" sz="900" dirty="0"/>
          </a:p>
        </p:txBody>
      </p:sp>
      <p:sp>
        <p:nvSpPr>
          <p:cNvPr id="10" name="Text 8"/>
          <p:cNvSpPr/>
          <p:nvPr/>
        </p:nvSpPr>
        <p:spPr>
          <a:xfrm>
            <a:off x="347472" y="1426464"/>
            <a:ext cx="1484986" cy="402336"/>
          </a:xfrm>
          <a:prstGeom prst="rect">
            <a:avLst/>
          </a:prstGeom>
          <a:noFill/>
          <a:ln/>
        </p:spPr>
        <p:txBody>
          <a:bodyPr wrap="square" lIns="0" tIns="0" rIns="0" bIns="0" rtlCol="0" anchor="ctr"/>
          <a:lstStyle/>
          <a:p>
            <a:pPr algn="ctr" indent="0" marL="0">
              <a:lnSpc>
                <a:spcPts val="880"/>
              </a:lnSpc>
              <a:buNone/>
            </a:pPr>
            <a:r>
              <a:rPr lang="en-US" sz="680" dirty="0">
                <a:solidFill>
                  <a:srgbClr val="4279E2"/>
                </a:solidFill>
                <a:latin typeface="Arial" pitchFamily="34" charset="0"/>
                <a:ea typeface="Arial" pitchFamily="34" charset="-122"/>
                <a:cs typeface="Arial" pitchFamily="34" charset="-120"/>
              </a:rPr>
              <a:t>Over-broad permissions, scope creep, identity spoofing, and the confused-deputy pattern.</a:t>
            </a:r>
            <a:endParaRPr lang="en-US" sz="680" dirty="0"/>
          </a:p>
        </p:txBody>
      </p:sp>
      <p:sp>
        <p:nvSpPr>
          <p:cNvPr id="11" name="Shape 9"/>
          <p:cNvSpPr/>
          <p:nvPr/>
        </p:nvSpPr>
        <p:spPr>
          <a:xfrm>
            <a:off x="438912" y="1847088"/>
            <a:ext cx="1302106" cy="0"/>
          </a:xfrm>
          <a:prstGeom prst="line">
            <a:avLst/>
          </a:prstGeom>
          <a:noFill/>
          <a:ln w="9525">
            <a:solidFill>
              <a:srgbClr val="88AAEC"/>
            </a:solidFill>
            <a:prstDash val="solid"/>
          </a:ln>
        </p:spPr>
      </p:sp>
      <p:sp>
        <p:nvSpPr>
          <p:cNvPr id="12" name="Text 10"/>
          <p:cNvSpPr/>
          <p:nvPr/>
        </p:nvSpPr>
        <p:spPr>
          <a:xfrm>
            <a:off x="338328" y="1901952"/>
            <a:ext cx="1503274" cy="585216"/>
          </a:xfrm>
          <a:prstGeom prst="rect">
            <a:avLst/>
          </a:prstGeom>
          <a:noFill/>
          <a:ln/>
        </p:spPr>
        <p:txBody>
          <a:bodyPr wrap="square" lIns="0" tIns="0" rIns="0" bIns="0" rtlCol="0" anchor="ctr"/>
          <a:lstStyle/>
          <a:p>
            <a:pPr algn="l" indent="0" marL="0">
              <a:lnSpc>
                <a:spcPts val="860"/>
              </a:lnSpc>
              <a:buNone/>
            </a:pPr>
            <a:r>
              <a:rPr lang="en-US" sz="660" dirty="0">
                <a:solidFill>
                  <a:srgbClr val="565656"/>
                </a:solidFill>
                <a:latin typeface="Arial" pitchFamily="34" charset="0"/>
                <a:ea typeface="Arial" pitchFamily="34" charset="-122"/>
                <a:cs typeface="Arial" pitchFamily="34" charset="-120"/>
              </a:rPr>
              <a:t>•  Least privilege per task; one cryptographically anchored identity per agent</a:t>
            </a:r>
            <a:endParaRPr lang="en-US" sz="660" dirty="0"/>
          </a:p>
          <a:p>
            <a:pPr algn="l" indent="0" marL="0">
              <a:lnSpc>
                <a:spcPts val="860"/>
              </a:lnSpc>
              <a:buNone/>
            </a:pPr>
            <a:r>
              <a:rPr lang="en-US" sz="660" dirty="0">
                <a:solidFill>
                  <a:srgbClr val="565656"/>
                </a:solidFill>
                <a:latin typeface="Arial" pitchFamily="34" charset="0"/>
                <a:ea typeface="Arial" pitchFamily="34" charset="-122"/>
                <a:cs typeface="Arial" pitchFamily="34" charset="-120"/>
              </a:rPr>
              <a:t>•  Just-in-time credentials for privileged actions</a:t>
            </a:r>
            <a:endParaRPr lang="en-US" sz="660" dirty="0"/>
          </a:p>
        </p:txBody>
      </p:sp>
      <p:sp>
        <p:nvSpPr>
          <p:cNvPr id="13" name="Shape 11"/>
          <p:cNvSpPr/>
          <p:nvPr/>
        </p:nvSpPr>
        <p:spPr>
          <a:xfrm>
            <a:off x="2015338" y="1060704"/>
            <a:ext cx="1631290" cy="1481328"/>
          </a:xfrm>
          <a:prstGeom prst="roundRect">
            <a:avLst>
              <a:gd name="adj" fmla="val 3086"/>
            </a:avLst>
          </a:prstGeom>
          <a:solidFill>
            <a:srgbClr val="E5EDE4"/>
          </a:solidFill>
          <a:ln w="15875">
            <a:solidFill>
              <a:srgbClr val="8FB08A"/>
            </a:solidFill>
            <a:prstDash val="solid"/>
          </a:ln>
        </p:spPr>
      </p:sp>
      <p:sp>
        <p:nvSpPr>
          <p:cNvPr id="14" name="Shape 12"/>
          <p:cNvSpPr/>
          <p:nvPr/>
        </p:nvSpPr>
        <p:spPr>
          <a:xfrm>
            <a:off x="2033626" y="1060704"/>
            <a:ext cx="1594714" cy="54864"/>
          </a:xfrm>
          <a:prstGeom prst="rect">
            <a:avLst/>
          </a:prstGeom>
          <a:solidFill>
            <a:srgbClr val="457C3C"/>
          </a:solidFill>
          <a:ln w="12700">
            <a:solidFill>
              <a:srgbClr val="457C3C"/>
            </a:solidFill>
            <a:prstDash val="solid"/>
          </a:ln>
        </p:spPr>
      </p:sp>
      <p:sp>
        <p:nvSpPr>
          <p:cNvPr id="15" name="Text 13"/>
          <p:cNvSpPr/>
          <p:nvPr/>
        </p:nvSpPr>
        <p:spPr>
          <a:xfrm>
            <a:off x="2051914" y="1152144"/>
            <a:ext cx="1558138" cy="274320"/>
          </a:xfrm>
          <a:prstGeom prst="rect">
            <a:avLst/>
          </a:prstGeom>
          <a:noFill/>
          <a:ln/>
        </p:spPr>
        <p:txBody>
          <a:bodyPr wrap="square" lIns="0" tIns="0" rIns="0" bIns="0" rtlCol="0" anchor="ctr"/>
          <a:lstStyle/>
          <a:p>
            <a:pPr algn="ctr" indent="0" marL="0">
              <a:lnSpc>
                <a:spcPts val="1050"/>
              </a:lnSpc>
              <a:buNone/>
            </a:pPr>
            <a:r>
              <a:rPr lang="en-US" sz="900" b="1" dirty="0">
                <a:solidFill>
                  <a:srgbClr val="457C3C"/>
                </a:solidFill>
                <a:latin typeface="Arial" pitchFamily="34" charset="0"/>
                <a:ea typeface="Arial" pitchFamily="34" charset="-122"/>
                <a:cs typeface="Arial" pitchFamily="34" charset="-120"/>
              </a:rPr>
              <a:t>DESIGN &amp; CONFIGURATION</a:t>
            </a:r>
            <a:endParaRPr lang="en-US" sz="900" dirty="0"/>
          </a:p>
        </p:txBody>
      </p:sp>
      <p:sp>
        <p:nvSpPr>
          <p:cNvPr id="16" name="Text 14"/>
          <p:cNvSpPr/>
          <p:nvPr/>
        </p:nvSpPr>
        <p:spPr>
          <a:xfrm>
            <a:off x="2088490" y="1426464"/>
            <a:ext cx="1484986" cy="402336"/>
          </a:xfrm>
          <a:prstGeom prst="rect">
            <a:avLst/>
          </a:prstGeom>
          <a:noFill/>
          <a:ln/>
        </p:spPr>
        <p:txBody>
          <a:bodyPr wrap="square" lIns="0" tIns="0" rIns="0" bIns="0" rtlCol="0" anchor="ctr"/>
          <a:lstStyle/>
          <a:p>
            <a:pPr algn="ctr" indent="0" marL="0">
              <a:lnSpc>
                <a:spcPts val="880"/>
              </a:lnSpc>
              <a:buNone/>
            </a:pPr>
            <a:r>
              <a:rPr lang="en-US" sz="680" dirty="0">
                <a:solidFill>
                  <a:srgbClr val="4E8346"/>
                </a:solidFill>
                <a:latin typeface="Arial" pitchFamily="34" charset="0"/>
                <a:ea typeface="Arial" pitchFamily="34" charset="-122"/>
                <a:cs typeface="Arial" pitchFamily="34" charset="-120"/>
              </a:rPr>
              <a:t>Unvetted third-party components, stale start-up authorisation, poor segmentation between agents.</a:t>
            </a:r>
            <a:endParaRPr lang="en-US" sz="680" dirty="0"/>
          </a:p>
        </p:txBody>
      </p:sp>
      <p:sp>
        <p:nvSpPr>
          <p:cNvPr id="17" name="Shape 15"/>
          <p:cNvSpPr/>
          <p:nvPr/>
        </p:nvSpPr>
        <p:spPr>
          <a:xfrm>
            <a:off x="2179930" y="1847088"/>
            <a:ext cx="1302106" cy="0"/>
          </a:xfrm>
          <a:prstGeom prst="line">
            <a:avLst/>
          </a:prstGeom>
          <a:noFill/>
          <a:ln w="9525">
            <a:solidFill>
              <a:srgbClr val="8FB08A"/>
            </a:solidFill>
            <a:prstDash val="solid"/>
          </a:ln>
        </p:spPr>
      </p:sp>
      <p:sp>
        <p:nvSpPr>
          <p:cNvPr id="18" name="Text 16"/>
          <p:cNvSpPr/>
          <p:nvPr/>
        </p:nvSpPr>
        <p:spPr>
          <a:xfrm>
            <a:off x="2079346" y="1901952"/>
            <a:ext cx="1503274" cy="585216"/>
          </a:xfrm>
          <a:prstGeom prst="rect">
            <a:avLst/>
          </a:prstGeom>
          <a:noFill/>
          <a:ln/>
        </p:spPr>
        <p:txBody>
          <a:bodyPr wrap="square" lIns="0" tIns="0" rIns="0" bIns="0" rtlCol="0" anchor="ctr"/>
          <a:lstStyle/>
          <a:p>
            <a:pPr algn="l" indent="0" marL="0">
              <a:lnSpc>
                <a:spcPts val="860"/>
              </a:lnSpc>
              <a:buNone/>
            </a:pPr>
            <a:r>
              <a:rPr lang="en-US" sz="660" dirty="0">
                <a:solidFill>
                  <a:srgbClr val="565656"/>
                </a:solidFill>
                <a:latin typeface="Arial" pitchFamily="34" charset="0"/>
                <a:ea typeface="Arial" pitchFamily="34" charset="-122"/>
                <a:cs typeface="Arial" pitchFamily="34" charset="-120"/>
              </a:rPr>
              <a:t>•  Re-evaluate entitlements at every invocation, not once at start-up</a:t>
            </a:r>
            <a:endParaRPr lang="en-US" sz="660" dirty="0"/>
          </a:p>
          <a:p>
            <a:pPr algn="l" indent="0" marL="0">
              <a:lnSpc>
                <a:spcPts val="860"/>
              </a:lnSpc>
              <a:buNone/>
            </a:pPr>
            <a:r>
              <a:rPr lang="en-US" sz="660" dirty="0">
                <a:solidFill>
                  <a:srgbClr val="565656"/>
                </a:solidFill>
                <a:latin typeface="Arial" pitchFamily="34" charset="0"/>
                <a:ea typeface="Arial" pitchFamily="34" charset="-122"/>
                <a:cs typeface="Arial" pitchFamily="34" charset="-120"/>
              </a:rPr>
              <a:t>•  Segment agent enclaves; keep tool allow lists current</a:t>
            </a:r>
            <a:endParaRPr lang="en-US" sz="660" dirty="0"/>
          </a:p>
        </p:txBody>
      </p:sp>
      <p:sp>
        <p:nvSpPr>
          <p:cNvPr id="19" name="Shape 17"/>
          <p:cNvSpPr/>
          <p:nvPr/>
        </p:nvSpPr>
        <p:spPr>
          <a:xfrm>
            <a:off x="3756355" y="1060704"/>
            <a:ext cx="1631290" cy="1481328"/>
          </a:xfrm>
          <a:prstGeom prst="roundRect">
            <a:avLst>
              <a:gd name="adj" fmla="val 3086"/>
            </a:avLst>
          </a:prstGeom>
          <a:solidFill>
            <a:srgbClr val="F9E8E1"/>
          </a:solidFill>
          <a:ln w="15875">
            <a:solidFill>
              <a:srgbClr val="E69D7D"/>
            </a:solidFill>
            <a:prstDash val="solid"/>
          </a:ln>
        </p:spPr>
      </p:sp>
      <p:sp>
        <p:nvSpPr>
          <p:cNvPr id="20" name="Shape 18"/>
          <p:cNvSpPr/>
          <p:nvPr/>
        </p:nvSpPr>
        <p:spPr>
          <a:xfrm>
            <a:off x="3774643" y="1060704"/>
            <a:ext cx="1594714" cy="54864"/>
          </a:xfrm>
          <a:prstGeom prst="rect">
            <a:avLst/>
          </a:prstGeom>
          <a:solidFill>
            <a:srgbClr val="D55C26"/>
          </a:solidFill>
          <a:ln w="12700">
            <a:solidFill>
              <a:srgbClr val="D55C26"/>
            </a:solidFill>
            <a:prstDash val="solid"/>
          </a:ln>
        </p:spPr>
      </p:sp>
      <p:sp>
        <p:nvSpPr>
          <p:cNvPr id="21" name="Text 19"/>
          <p:cNvSpPr/>
          <p:nvPr/>
        </p:nvSpPr>
        <p:spPr>
          <a:xfrm>
            <a:off x="3792931" y="1152144"/>
            <a:ext cx="1558138" cy="274320"/>
          </a:xfrm>
          <a:prstGeom prst="rect">
            <a:avLst/>
          </a:prstGeom>
          <a:noFill/>
          <a:ln/>
        </p:spPr>
        <p:txBody>
          <a:bodyPr wrap="square" lIns="0" tIns="0" rIns="0" bIns="0" rtlCol="0" anchor="ctr"/>
          <a:lstStyle/>
          <a:p>
            <a:pPr algn="ctr" indent="0" marL="0">
              <a:lnSpc>
                <a:spcPts val="1050"/>
              </a:lnSpc>
              <a:buNone/>
            </a:pPr>
            <a:r>
              <a:rPr lang="en-US" sz="900" b="1" dirty="0">
                <a:solidFill>
                  <a:srgbClr val="D55C26"/>
                </a:solidFill>
                <a:latin typeface="Arial" pitchFamily="34" charset="0"/>
                <a:ea typeface="Arial" pitchFamily="34" charset="-122"/>
                <a:cs typeface="Arial" pitchFamily="34" charset="-120"/>
              </a:rPr>
              <a:t>BEHAVIOUR</a:t>
            </a:r>
            <a:endParaRPr lang="en-US" sz="900" dirty="0"/>
          </a:p>
        </p:txBody>
      </p:sp>
      <p:sp>
        <p:nvSpPr>
          <p:cNvPr id="22" name="Text 20"/>
          <p:cNvSpPr/>
          <p:nvPr/>
        </p:nvSpPr>
        <p:spPr>
          <a:xfrm>
            <a:off x="3829507" y="1426464"/>
            <a:ext cx="1484986" cy="402336"/>
          </a:xfrm>
          <a:prstGeom prst="rect">
            <a:avLst/>
          </a:prstGeom>
          <a:noFill/>
          <a:ln/>
        </p:spPr>
        <p:txBody>
          <a:bodyPr wrap="square" lIns="0" tIns="0" rIns="0" bIns="0" rtlCol="0" anchor="ctr"/>
          <a:lstStyle/>
          <a:p>
            <a:pPr algn="ctr" indent="0" marL="0">
              <a:lnSpc>
                <a:spcPts val="880"/>
              </a:lnSpc>
              <a:buNone/>
            </a:pPr>
            <a:r>
              <a:rPr lang="en-US" sz="680" dirty="0">
                <a:solidFill>
                  <a:srgbClr val="D76431"/>
                </a:solidFill>
                <a:latin typeface="Arial" pitchFamily="34" charset="0"/>
                <a:ea typeface="Arial" pitchFamily="34" charset="-122"/>
                <a:cs typeface="Arial" pitchFamily="34" charset="-120"/>
              </a:rPr>
              <a:t>Goal misalignment and specification gaming, deception under evaluation, prompt injection and jailbreaks.</a:t>
            </a:r>
            <a:endParaRPr lang="en-US" sz="680" dirty="0"/>
          </a:p>
        </p:txBody>
      </p:sp>
      <p:sp>
        <p:nvSpPr>
          <p:cNvPr id="23" name="Shape 21"/>
          <p:cNvSpPr/>
          <p:nvPr/>
        </p:nvSpPr>
        <p:spPr>
          <a:xfrm>
            <a:off x="3920947" y="1847088"/>
            <a:ext cx="1302106" cy="0"/>
          </a:xfrm>
          <a:prstGeom prst="line">
            <a:avLst/>
          </a:prstGeom>
          <a:noFill/>
          <a:ln w="9525">
            <a:solidFill>
              <a:srgbClr val="E69D7D"/>
            </a:solidFill>
            <a:prstDash val="solid"/>
          </a:ln>
        </p:spPr>
      </p:sp>
      <p:sp>
        <p:nvSpPr>
          <p:cNvPr id="24" name="Text 22"/>
          <p:cNvSpPr/>
          <p:nvPr/>
        </p:nvSpPr>
        <p:spPr>
          <a:xfrm>
            <a:off x="3820363" y="1901952"/>
            <a:ext cx="1503274" cy="585216"/>
          </a:xfrm>
          <a:prstGeom prst="rect">
            <a:avLst/>
          </a:prstGeom>
          <a:noFill/>
          <a:ln/>
        </p:spPr>
        <p:txBody>
          <a:bodyPr wrap="square" lIns="0" tIns="0" rIns="0" bIns="0" rtlCol="0" anchor="ctr"/>
          <a:lstStyle/>
          <a:p>
            <a:pPr algn="l" indent="0" marL="0">
              <a:lnSpc>
                <a:spcPts val="860"/>
              </a:lnSpc>
              <a:buNone/>
            </a:pPr>
            <a:r>
              <a:rPr lang="en-US" sz="660" dirty="0">
                <a:solidFill>
                  <a:srgbClr val="565656"/>
                </a:solidFill>
                <a:latin typeface="Arial" pitchFamily="34" charset="0"/>
                <a:ea typeface="Arial" pitchFamily="34" charset="-122"/>
                <a:cs typeface="Arial" pitchFamily="34" charset="-120"/>
              </a:rPr>
              <a:t>•  Explicit do-not-do rules and guardrails the agent cannot override</a:t>
            </a:r>
            <a:endParaRPr lang="en-US" sz="660" dirty="0"/>
          </a:p>
          <a:p>
            <a:pPr algn="l" indent="0" marL="0">
              <a:lnSpc>
                <a:spcPts val="860"/>
              </a:lnSpc>
              <a:buNone/>
            </a:pPr>
            <a:r>
              <a:rPr lang="en-US" sz="660" dirty="0">
                <a:solidFill>
                  <a:srgbClr val="565656"/>
                </a:solidFill>
                <a:latin typeface="Arial" pitchFamily="34" charset="0"/>
                <a:ea typeface="Arial" pitchFamily="34" charset="-122"/>
                <a:cs typeface="Arial" pitchFamily="34" charset="-120"/>
              </a:rPr>
              <a:t>•  Adversarial testing and red teaming before production</a:t>
            </a:r>
            <a:endParaRPr lang="en-US" sz="660" dirty="0"/>
          </a:p>
        </p:txBody>
      </p:sp>
      <p:sp>
        <p:nvSpPr>
          <p:cNvPr id="25" name="Shape 23"/>
          <p:cNvSpPr/>
          <p:nvPr/>
        </p:nvSpPr>
        <p:spPr>
          <a:xfrm>
            <a:off x="5497373" y="1060704"/>
            <a:ext cx="1631290" cy="1481328"/>
          </a:xfrm>
          <a:prstGeom prst="roundRect">
            <a:avLst>
              <a:gd name="adj" fmla="val 3086"/>
            </a:avLst>
          </a:prstGeom>
          <a:solidFill>
            <a:srgbClr val="E5DFEE"/>
          </a:solidFill>
          <a:ln w="15875">
            <a:solidFill>
              <a:srgbClr val="8F74B7"/>
            </a:solidFill>
            <a:prstDash val="solid"/>
          </a:ln>
        </p:spPr>
      </p:sp>
      <p:sp>
        <p:nvSpPr>
          <p:cNvPr id="26" name="Shape 24"/>
          <p:cNvSpPr/>
          <p:nvPr/>
        </p:nvSpPr>
        <p:spPr>
          <a:xfrm>
            <a:off x="5515661" y="1060704"/>
            <a:ext cx="1594714" cy="54864"/>
          </a:xfrm>
          <a:prstGeom prst="rect">
            <a:avLst/>
          </a:prstGeom>
          <a:solidFill>
            <a:srgbClr val="441887"/>
          </a:solidFill>
          <a:ln w="12700">
            <a:solidFill>
              <a:srgbClr val="441887"/>
            </a:solidFill>
            <a:prstDash val="solid"/>
          </a:ln>
        </p:spPr>
      </p:sp>
      <p:sp>
        <p:nvSpPr>
          <p:cNvPr id="27" name="Text 25"/>
          <p:cNvSpPr/>
          <p:nvPr/>
        </p:nvSpPr>
        <p:spPr>
          <a:xfrm>
            <a:off x="5533949" y="1152144"/>
            <a:ext cx="1558138" cy="274320"/>
          </a:xfrm>
          <a:prstGeom prst="rect">
            <a:avLst/>
          </a:prstGeom>
          <a:noFill/>
          <a:ln/>
        </p:spPr>
        <p:txBody>
          <a:bodyPr wrap="square" lIns="0" tIns="0" rIns="0" bIns="0" rtlCol="0" anchor="ctr"/>
          <a:lstStyle/>
          <a:p>
            <a:pPr algn="ctr" indent="0" marL="0">
              <a:lnSpc>
                <a:spcPts val="1050"/>
              </a:lnSpc>
              <a:buNone/>
            </a:pPr>
            <a:r>
              <a:rPr lang="en-US" sz="900" b="1" dirty="0">
                <a:solidFill>
                  <a:srgbClr val="441887"/>
                </a:solidFill>
                <a:latin typeface="Arial" pitchFamily="34" charset="0"/>
                <a:ea typeface="Arial" pitchFamily="34" charset="-122"/>
                <a:cs typeface="Arial" pitchFamily="34" charset="-120"/>
              </a:rPr>
              <a:t>STRUCTURAL</a:t>
            </a:r>
            <a:endParaRPr lang="en-US" sz="900" dirty="0"/>
          </a:p>
        </p:txBody>
      </p:sp>
      <p:sp>
        <p:nvSpPr>
          <p:cNvPr id="28" name="Text 26"/>
          <p:cNvSpPr/>
          <p:nvPr/>
        </p:nvSpPr>
        <p:spPr>
          <a:xfrm>
            <a:off x="5570525" y="1426464"/>
            <a:ext cx="1484986" cy="402336"/>
          </a:xfrm>
          <a:prstGeom prst="rect">
            <a:avLst/>
          </a:prstGeom>
          <a:noFill/>
          <a:ln/>
        </p:spPr>
        <p:txBody>
          <a:bodyPr wrap="square" lIns="0" tIns="0" rIns="0" bIns="0" rtlCol="0" anchor="ctr"/>
          <a:lstStyle/>
          <a:p>
            <a:pPr algn="ctr" indent="0" marL="0">
              <a:lnSpc>
                <a:spcPts val="880"/>
              </a:lnSpc>
              <a:buNone/>
            </a:pPr>
            <a:r>
              <a:rPr lang="en-US" sz="680" dirty="0">
                <a:solidFill>
                  <a:srgbClr val="4D248D"/>
                </a:solidFill>
                <a:latin typeface="Arial" pitchFamily="34" charset="0"/>
                <a:ea typeface="Arial" pitchFamily="34" charset="-122"/>
                <a:cs typeface="Arial" pitchFamily="34" charset="-120"/>
              </a:rPr>
              <a:t>Cascading failure across coupled agents, tool squatting, rogue agents, insecure agent-to-agent traffic.</a:t>
            </a:r>
            <a:endParaRPr lang="en-US" sz="680" dirty="0"/>
          </a:p>
        </p:txBody>
      </p:sp>
      <p:sp>
        <p:nvSpPr>
          <p:cNvPr id="29" name="Shape 27"/>
          <p:cNvSpPr/>
          <p:nvPr/>
        </p:nvSpPr>
        <p:spPr>
          <a:xfrm>
            <a:off x="5661965" y="1847088"/>
            <a:ext cx="1302106" cy="0"/>
          </a:xfrm>
          <a:prstGeom prst="line">
            <a:avLst/>
          </a:prstGeom>
          <a:noFill/>
          <a:ln w="9525">
            <a:solidFill>
              <a:srgbClr val="8F74B7"/>
            </a:solidFill>
            <a:prstDash val="solid"/>
          </a:ln>
        </p:spPr>
      </p:sp>
      <p:sp>
        <p:nvSpPr>
          <p:cNvPr id="30" name="Text 28"/>
          <p:cNvSpPr/>
          <p:nvPr/>
        </p:nvSpPr>
        <p:spPr>
          <a:xfrm>
            <a:off x="5561381" y="1901952"/>
            <a:ext cx="1503274" cy="585216"/>
          </a:xfrm>
          <a:prstGeom prst="rect">
            <a:avLst/>
          </a:prstGeom>
          <a:noFill/>
          <a:ln/>
        </p:spPr>
        <p:txBody>
          <a:bodyPr wrap="square" lIns="0" tIns="0" rIns="0" bIns="0" rtlCol="0" anchor="ctr"/>
          <a:lstStyle/>
          <a:p>
            <a:pPr algn="l" indent="0" marL="0">
              <a:lnSpc>
                <a:spcPts val="860"/>
              </a:lnSpc>
              <a:buNone/>
            </a:pPr>
            <a:r>
              <a:rPr lang="en-US" sz="660" dirty="0">
                <a:solidFill>
                  <a:srgbClr val="565656"/>
                </a:solidFill>
                <a:latin typeface="Arial" pitchFamily="34" charset="0"/>
                <a:ea typeface="Arial" pitchFamily="34" charset="-122"/>
                <a:cs typeface="Arial" pitchFamily="34" charset="-120"/>
              </a:rPr>
              <a:t>•  Isolation and segmentation to bound the blast radius</a:t>
            </a:r>
            <a:endParaRPr lang="en-US" sz="660" dirty="0"/>
          </a:p>
          <a:p>
            <a:pPr algn="l" indent="0" marL="0">
              <a:lnSpc>
                <a:spcPts val="860"/>
              </a:lnSpc>
              <a:buNone/>
            </a:pPr>
            <a:r>
              <a:rPr lang="en-US" sz="660" dirty="0">
                <a:solidFill>
                  <a:srgbClr val="565656"/>
                </a:solidFill>
                <a:latin typeface="Arial" pitchFamily="34" charset="0"/>
                <a:ea typeface="Arial" pitchFamily="34" charset="-122"/>
                <a:cs typeface="Arial" pitchFamily="34" charset="-120"/>
              </a:rPr>
              <a:t>•  Mutual TLS on every inter-agent and agent-to-service call</a:t>
            </a:r>
            <a:endParaRPr lang="en-US" sz="660" dirty="0"/>
          </a:p>
        </p:txBody>
      </p:sp>
      <p:sp>
        <p:nvSpPr>
          <p:cNvPr id="31" name="Shape 29"/>
          <p:cNvSpPr/>
          <p:nvPr/>
        </p:nvSpPr>
        <p:spPr>
          <a:xfrm>
            <a:off x="7238390" y="1060704"/>
            <a:ext cx="1631290" cy="1481328"/>
          </a:xfrm>
          <a:prstGeom prst="roundRect">
            <a:avLst>
              <a:gd name="adj" fmla="val 3086"/>
            </a:avLst>
          </a:prstGeom>
          <a:solidFill>
            <a:srgbClr val="E2E9F5"/>
          </a:solidFill>
          <a:ln w="15875">
            <a:solidFill>
              <a:srgbClr val="83A2D6"/>
            </a:solidFill>
            <a:prstDash val="solid"/>
          </a:ln>
        </p:spPr>
      </p:sp>
      <p:sp>
        <p:nvSpPr>
          <p:cNvPr id="32" name="Shape 30"/>
          <p:cNvSpPr/>
          <p:nvPr/>
        </p:nvSpPr>
        <p:spPr>
          <a:xfrm>
            <a:off x="7256678" y="1060704"/>
            <a:ext cx="1594714" cy="54864"/>
          </a:xfrm>
          <a:prstGeom prst="rect">
            <a:avLst/>
          </a:prstGeom>
          <a:solidFill>
            <a:srgbClr val="3064BA"/>
          </a:solidFill>
          <a:ln w="12700">
            <a:solidFill>
              <a:srgbClr val="3064BA"/>
            </a:solidFill>
            <a:prstDash val="solid"/>
          </a:ln>
        </p:spPr>
      </p:sp>
      <p:sp>
        <p:nvSpPr>
          <p:cNvPr id="33" name="Text 31"/>
          <p:cNvSpPr/>
          <p:nvPr/>
        </p:nvSpPr>
        <p:spPr>
          <a:xfrm>
            <a:off x="7274966" y="1152144"/>
            <a:ext cx="1558138" cy="274320"/>
          </a:xfrm>
          <a:prstGeom prst="rect">
            <a:avLst/>
          </a:prstGeom>
          <a:noFill/>
          <a:ln/>
        </p:spPr>
        <p:txBody>
          <a:bodyPr wrap="square" lIns="0" tIns="0" rIns="0" bIns="0" rtlCol="0" anchor="ctr"/>
          <a:lstStyle/>
          <a:p>
            <a:pPr algn="ctr" indent="0" marL="0">
              <a:lnSpc>
                <a:spcPts val="1050"/>
              </a:lnSpc>
              <a:buNone/>
            </a:pPr>
            <a:r>
              <a:rPr lang="en-US" sz="900" b="1" dirty="0">
                <a:solidFill>
                  <a:srgbClr val="3064BA"/>
                </a:solidFill>
                <a:latin typeface="Arial" pitchFamily="34" charset="0"/>
                <a:ea typeface="Arial" pitchFamily="34" charset="-122"/>
                <a:cs typeface="Arial" pitchFamily="34" charset="-120"/>
              </a:rPr>
              <a:t>ACCOUNTABILITY</a:t>
            </a:r>
            <a:endParaRPr lang="en-US" sz="900" dirty="0"/>
          </a:p>
        </p:txBody>
      </p:sp>
      <p:sp>
        <p:nvSpPr>
          <p:cNvPr id="34" name="Text 32"/>
          <p:cNvSpPr/>
          <p:nvPr/>
        </p:nvSpPr>
        <p:spPr>
          <a:xfrm>
            <a:off x="7311542" y="1426464"/>
            <a:ext cx="1484986" cy="402336"/>
          </a:xfrm>
          <a:prstGeom prst="rect">
            <a:avLst/>
          </a:prstGeom>
          <a:noFill/>
          <a:ln/>
        </p:spPr>
        <p:txBody>
          <a:bodyPr wrap="square" lIns="0" tIns="0" rIns="0" bIns="0" rtlCol="0" anchor="ctr"/>
          <a:lstStyle/>
          <a:p>
            <a:pPr algn="ctr" indent="0" marL="0">
              <a:lnSpc>
                <a:spcPts val="880"/>
              </a:lnSpc>
              <a:buNone/>
            </a:pPr>
            <a:r>
              <a:rPr lang="en-US" sz="680" dirty="0">
                <a:solidFill>
                  <a:srgbClr val="3A6CBD"/>
                </a:solidFill>
                <a:latin typeface="Arial" pitchFamily="34" charset="0"/>
                <a:ea typeface="Arial" pitchFamily="34" charset="-122"/>
                <a:cs typeface="Arial" pitchFamily="34" charset="-120"/>
              </a:rPr>
              <a:t>Opaque decision chains, sub-agent delegation, hallucination, logs that outpace human review.</a:t>
            </a:r>
            <a:endParaRPr lang="en-US" sz="680" dirty="0"/>
          </a:p>
        </p:txBody>
      </p:sp>
      <p:sp>
        <p:nvSpPr>
          <p:cNvPr id="35" name="Shape 33"/>
          <p:cNvSpPr/>
          <p:nvPr/>
        </p:nvSpPr>
        <p:spPr>
          <a:xfrm>
            <a:off x="7402982" y="1847088"/>
            <a:ext cx="1302106" cy="0"/>
          </a:xfrm>
          <a:prstGeom prst="line">
            <a:avLst/>
          </a:prstGeom>
          <a:noFill/>
          <a:ln w="9525">
            <a:solidFill>
              <a:srgbClr val="83A2D6"/>
            </a:solidFill>
            <a:prstDash val="solid"/>
          </a:ln>
        </p:spPr>
      </p:sp>
      <p:sp>
        <p:nvSpPr>
          <p:cNvPr id="36" name="Text 34"/>
          <p:cNvSpPr/>
          <p:nvPr/>
        </p:nvSpPr>
        <p:spPr>
          <a:xfrm>
            <a:off x="7302398" y="1901952"/>
            <a:ext cx="1503274" cy="585216"/>
          </a:xfrm>
          <a:prstGeom prst="rect">
            <a:avLst/>
          </a:prstGeom>
          <a:noFill/>
          <a:ln/>
        </p:spPr>
        <p:txBody>
          <a:bodyPr wrap="square" lIns="0" tIns="0" rIns="0" bIns="0" rtlCol="0" anchor="ctr"/>
          <a:lstStyle/>
          <a:p>
            <a:pPr algn="l" indent="0" marL="0">
              <a:lnSpc>
                <a:spcPts val="860"/>
              </a:lnSpc>
              <a:buNone/>
            </a:pPr>
            <a:r>
              <a:rPr lang="en-US" sz="660" dirty="0">
                <a:solidFill>
                  <a:srgbClr val="565656"/>
                </a:solidFill>
                <a:latin typeface="Arial" pitchFamily="34" charset="0"/>
                <a:ea typeface="Arial" pitchFamily="34" charset="-122"/>
                <a:cs typeface="Arial" pitchFamily="34" charset="-120"/>
              </a:rPr>
              <a:t>•  Unified audit log across all inter-agent interactions</a:t>
            </a:r>
            <a:endParaRPr lang="en-US" sz="660" dirty="0"/>
          </a:p>
          <a:p>
            <a:pPr algn="l" indent="0" marL="0">
              <a:lnSpc>
                <a:spcPts val="860"/>
              </a:lnSpc>
              <a:buNone/>
            </a:pPr>
            <a:r>
              <a:rPr lang="en-US" sz="660" dirty="0">
                <a:solidFill>
                  <a:srgbClr val="565656"/>
                </a:solidFill>
                <a:latin typeface="Arial" pitchFamily="34" charset="0"/>
                <a:ea typeface="Arial" pitchFamily="34" charset="-122"/>
                <a:cs typeface="Arial" pitchFamily="34" charset="-120"/>
              </a:rPr>
              <a:t>•  Human approval where the cost of error is high</a:t>
            </a:r>
            <a:endParaRPr lang="en-US" sz="660" dirty="0"/>
          </a:p>
        </p:txBody>
      </p:sp>
      <p:sp>
        <p:nvSpPr>
          <p:cNvPr id="37" name="Shape 35"/>
          <p:cNvSpPr/>
          <p:nvPr/>
        </p:nvSpPr>
        <p:spPr>
          <a:xfrm>
            <a:off x="274320" y="2670048"/>
            <a:ext cx="8595360" cy="274320"/>
          </a:xfrm>
          <a:prstGeom prst="roundRect">
            <a:avLst>
              <a:gd name="adj" fmla="val 30000"/>
            </a:avLst>
          </a:prstGeom>
          <a:solidFill>
            <a:srgbClr val="FFFFFF"/>
          </a:solidFill>
          <a:ln w="12700">
            <a:solidFill>
              <a:srgbClr val="D8DEE2"/>
            </a:solidFill>
            <a:prstDash val="solid"/>
          </a:ln>
          <a:effectLst>
            <a:outerShdw sx="100000" sy="100000" kx="0" ky="0" algn="bl" rotWithShape="0" blurRad="76200" dist="19050" dir="5400000">
              <a:srgbClr val="000000">
                <a:alpha val="16000"/>
              </a:srgbClr>
            </a:outerShdw>
          </a:effectLst>
        </p:spPr>
      </p:sp>
      <p:sp>
        <p:nvSpPr>
          <p:cNvPr id="38" name="Text 36"/>
          <p:cNvSpPr/>
          <p:nvPr/>
        </p:nvSpPr>
        <p:spPr>
          <a:xfrm>
            <a:off x="402336" y="2670048"/>
            <a:ext cx="3200400" cy="274320"/>
          </a:xfrm>
          <a:prstGeom prst="rect">
            <a:avLst/>
          </a:prstGeom>
          <a:noFill/>
          <a:ln/>
        </p:spPr>
        <p:txBody>
          <a:bodyPr wrap="square" lIns="0" tIns="0" rIns="0" bIns="0" rtlCol="0" anchor="ctr"/>
          <a:lstStyle/>
          <a:p>
            <a:pPr algn="l" indent="0" marL="0">
              <a:buNone/>
            </a:pPr>
            <a:r>
              <a:rPr lang="en-US" sz="800" b="1" dirty="0">
                <a:solidFill>
                  <a:srgbClr val="003767"/>
                </a:solidFill>
                <a:latin typeface="Arial" pitchFamily="34" charset="0"/>
                <a:ea typeface="Arial" pitchFamily="34" charset="-122"/>
                <a:cs typeface="Arial" pitchFamily="34" charset="-120"/>
              </a:rPr>
              <a:t>MODEL LAYER — the controls below are the same whichever you run:</a:t>
            </a:r>
            <a:endParaRPr lang="en-US" sz="800" dirty="0"/>
          </a:p>
        </p:txBody>
      </p:sp>
      <p:sp>
        <p:nvSpPr>
          <p:cNvPr id="39" name="Shape 37"/>
          <p:cNvSpPr/>
          <p:nvPr/>
        </p:nvSpPr>
        <p:spPr>
          <a:xfrm>
            <a:off x="3712464" y="2697480"/>
            <a:ext cx="1645920" cy="219456"/>
          </a:xfrm>
          <a:prstGeom prst="roundRect">
            <a:avLst>
              <a:gd name="adj" fmla="val 41667"/>
            </a:avLst>
          </a:prstGeom>
          <a:solidFill>
            <a:srgbClr val="FFFFFF"/>
          </a:solidFill>
          <a:ln w="15875">
            <a:solidFill>
              <a:srgbClr val="D55C26"/>
            </a:solidFill>
            <a:prstDash val="solid"/>
          </a:ln>
          <a:effectLst>
            <a:outerShdw sx="100000" sy="100000" kx="0" ky="0" algn="bl" rotWithShape="0" blurRad="50800" dist="12700" dir="5400000">
              <a:srgbClr val="000000">
                <a:alpha val="14000"/>
              </a:srgbClr>
            </a:outerShdw>
          </a:effectLst>
        </p:spPr>
      </p:sp>
      <p:sp>
        <p:nvSpPr>
          <p:cNvPr id="40" name="Text 38"/>
          <p:cNvSpPr/>
          <p:nvPr/>
        </p:nvSpPr>
        <p:spPr>
          <a:xfrm>
            <a:off x="3712464" y="2697480"/>
            <a:ext cx="1645920" cy="219456"/>
          </a:xfrm>
          <a:prstGeom prst="rect">
            <a:avLst/>
          </a:prstGeom>
          <a:noFill/>
          <a:ln/>
        </p:spPr>
        <p:txBody>
          <a:bodyPr wrap="square" lIns="0" tIns="0" rIns="0" bIns="0" rtlCol="0" anchor="ctr"/>
          <a:lstStyle/>
          <a:p>
            <a:pPr algn="ctr" indent="0" marL="0">
              <a:buNone/>
            </a:pPr>
            <a:r>
              <a:rPr lang="en-US" sz="660" b="1" dirty="0">
                <a:solidFill>
                  <a:srgbClr val="D55C26"/>
                </a:solidFill>
                <a:latin typeface="Arial" pitchFamily="34" charset="0"/>
                <a:ea typeface="Arial" pitchFamily="34" charset="-122"/>
                <a:cs typeface="Arial" pitchFamily="34" charset="-120"/>
              </a:rPr>
              <a:t>Claude  </a:t>
            </a:r>
            <a:pPr algn="ctr" indent="0" marL="0">
              <a:buNone/>
            </a:pPr>
            <a:r>
              <a:rPr lang="en-US" sz="660" dirty="0">
                <a:solidFill>
                  <a:srgbClr val="565656"/>
                </a:solidFill>
                <a:latin typeface="Arial" pitchFamily="34" charset="0"/>
                <a:ea typeface="Arial" pitchFamily="34" charset="-122"/>
                <a:cs typeface="Arial" pitchFamily="34" charset="-120"/>
              </a:rPr>
              <a:t>Anthropic API · Bedrock · Vertex</a:t>
            </a:r>
            <a:endParaRPr lang="en-US" sz="660" dirty="0"/>
          </a:p>
        </p:txBody>
      </p:sp>
      <p:sp>
        <p:nvSpPr>
          <p:cNvPr id="41" name="Shape 39"/>
          <p:cNvSpPr/>
          <p:nvPr/>
        </p:nvSpPr>
        <p:spPr>
          <a:xfrm>
            <a:off x="5449824" y="2697480"/>
            <a:ext cx="1645920" cy="219456"/>
          </a:xfrm>
          <a:prstGeom prst="roundRect">
            <a:avLst>
              <a:gd name="adj" fmla="val 41667"/>
            </a:avLst>
          </a:prstGeom>
          <a:solidFill>
            <a:srgbClr val="FFFFFF"/>
          </a:solidFill>
          <a:ln w="15875">
            <a:solidFill>
              <a:srgbClr val="457C3C"/>
            </a:solidFill>
            <a:prstDash val="solid"/>
          </a:ln>
          <a:effectLst>
            <a:outerShdw sx="100000" sy="100000" kx="0" ky="0" algn="bl" rotWithShape="0" blurRad="50800" dist="12700" dir="5400000">
              <a:srgbClr val="000000">
                <a:alpha val="14000"/>
              </a:srgbClr>
            </a:outerShdw>
          </a:effectLst>
        </p:spPr>
      </p:sp>
      <p:sp>
        <p:nvSpPr>
          <p:cNvPr id="42" name="Text 40"/>
          <p:cNvSpPr/>
          <p:nvPr/>
        </p:nvSpPr>
        <p:spPr>
          <a:xfrm>
            <a:off x="5449824" y="2697480"/>
            <a:ext cx="1645920" cy="219456"/>
          </a:xfrm>
          <a:prstGeom prst="rect">
            <a:avLst/>
          </a:prstGeom>
          <a:noFill/>
          <a:ln/>
        </p:spPr>
        <p:txBody>
          <a:bodyPr wrap="square" lIns="0" tIns="0" rIns="0" bIns="0" rtlCol="0" anchor="ctr"/>
          <a:lstStyle/>
          <a:p>
            <a:pPr algn="ctr" indent="0" marL="0">
              <a:buNone/>
            </a:pPr>
            <a:r>
              <a:rPr lang="en-US" sz="660" b="1" dirty="0">
                <a:solidFill>
                  <a:srgbClr val="457C3C"/>
                </a:solidFill>
                <a:latin typeface="Arial" pitchFamily="34" charset="0"/>
                <a:ea typeface="Arial" pitchFamily="34" charset="-122"/>
                <a:cs typeface="Arial" pitchFamily="34" charset="-120"/>
              </a:rPr>
              <a:t>OpenAI  </a:t>
            </a:r>
            <a:pPr algn="ctr" indent="0" marL="0">
              <a:buNone/>
            </a:pPr>
            <a:r>
              <a:rPr lang="en-US" sz="660" dirty="0">
                <a:solidFill>
                  <a:srgbClr val="565656"/>
                </a:solidFill>
                <a:latin typeface="Arial" pitchFamily="34" charset="0"/>
                <a:ea typeface="Arial" pitchFamily="34" charset="-122"/>
                <a:cs typeface="Arial" pitchFamily="34" charset="-120"/>
              </a:rPr>
              <a:t>OpenAI API · Azure OpenAI</a:t>
            </a:r>
            <a:endParaRPr lang="en-US" sz="660" dirty="0"/>
          </a:p>
        </p:txBody>
      </p:sp>
      <p:sp>
        <p:nvSpPr>
          <p:cNvPr id="43" name="Shape 41"/>
          <p:cNvSpPr/>
          <p:nvPr/>
        </p:nvSpPr>
        <p:spPr>
          <a:xfrm>
            <a:off x="7187184" y="2697480"/>
            <a:ext cx="1645920" cy="219456"/>
          </a:xfrm>
          <a:prstGeom prst="roundRect">
            <a:avLst>
              <a:gd name="adj" fmla="val 41667"/>
            </a:avLst>
          </a:prstGeom>
          <a:solidFill>
            <a:srgbClr val="FFFFFF"/>
          </a:solidFill>
          <a:ln w="15875">
            <a:solidFill>
              <a:srgbClr val="9031AA"/>
            </a:solidFill>
            <a:prstDash val="solid"/>
          </a:ln>
          <a:effectLst>
            <a:outerShdw sx="100000" sy="100000" kx="0" ky="0" algn="bl" rotWithShape="0" blurRad="50800" dist="12700" dir="5400000">
              <a:srgbClr val="000000">
                <a:alpha val="14000"/>
              </a:srgbClr>
            </a:outerShdw>
          </a:effectLst>
        </p:spPr>
      </p:sp>
      <p:sp>
        <p:nvSpPr>
          <p:cNvPr id="44" name="Text 42"/>
          <p:cNvSpPr/>
          <p:nvPr/>
        </p:nvSpPr>
        <p:spPr>
          <a:xfrm>
            <a:off x="7187184" y="2697480"/>
            <a:ext cx="1645920" cy="219456"/>
          </a:xfrm>
          <a:prstGeom prst="rect">
            <a:avLst/>
          </a:prstGeom>
          <a:noFill/>
          <a:ln/>
        </p:spPr>
        <p:txBody>
          <a:bodyPr wrap="square" lIns="0" tIns="0" rIns="0" bIns="0" rtlCol="0" anchor="ctr"/>
          <a:lstStyle/>
          <a:p>
            <a:pPr algn="ctr" indent="0" marL="0">
              <a:buNone/>
            </a:pPr>
            <a:r>
              <a:rPr lang="en-US" sz="660" b="1" dirty="0">
                <a:solidFill>
                  <a:srgbClr val="9031AA"/>
                </a:solidFill>
                <a:latin typeface="Arial" pitchFamily="34" charset="0"/>
                <a:ea typeface="Arial" pitchFamily="34" charset="-122"/>
                <a:cs typeface="Arial" pitchFamily="34" charset="-120"/>
              </a:rPr>
              <a:t>Open weights  </a:t>
            </a:r>
            <a:pPr algn="ctr" indent="0" marL="0">
              <a:buNone/>
            </a:pPr>
            <a:r>
              <a:rPr lang="en-US" sz="660" dirty="0">
                <a:solidFill>
                  <a:srgbClr val="565656"/>
                </a:solidFill>
                <a:latin typeface="Arial" pitchFamily="34" charset="0"/>
                <a:ea typeface="Arial" pitchFamily="34" charset="-122"/>
                <a:cs typeface="Arial" pitchFamily="34" charset="-120"/>
              </a:rPr>
              <a:t>Llama · Mistral, self-hosted</a:t>
            </a:r>
            <a:endParaRPr lang="en-US" sz="660" dirty="0"/>
          </a:p>
        </p:txBody>
      </p:sp>
      <p:sp>
        <p:nvSpPr>
          <p:cNvPr id="45" name="Shape 43"/>
          <p:cNvSpPr/>
          <p:nvPr/>
        </p:nvSpPr>
        <p:spPr>
          <a:xfrm>
            <a:off x="274320" y="3054096"/>
            <a:ext cx="2395728" cy="237744"/>
          </a:xfrm>
          <a:prstGeom prst="rect">
            <a:avLst/>
          </a:prstGeom>
          <a:solidFill>
            <a:srgbClr val="003767"/>
          </a:solidFill>
          <a:ln w="12700">
            <a:solidFill>
              <a:srgbClr val="003767"/>
            </a:solidFill>
            <a:prstDash val="solid"/>
          </a:ln>
        </p:spPr>
      </p:sp>
      <p:sp>
        <p:nvSpPr>
          <p:cNvPr id="46" name="Text 44"/>
          <p:cNvSpPr/>
          <p:nvPr/>
        </p:nvSpPr>
        <p:spPr>
          <a:xfrm>
            <a:off x="274320" y="3054096"/>
            <a:ext cx="2395728" cy="237744"/>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CONTROL — WHAT IT DOES</a:t>
            </a:r>
            <a:endParaRPr lang="en-US" sz="700" dirty="0"/>
          </a:p>
        </p:txBody>
      </p:sp>
      <p:sp>
        <p:nvSpPr>
          <p:cNvPr id="47" name="Shape 45"/>
          <p:cNvSpPr/>
          <p:nvPr/>
        </p:nvSpPr>
        <p:spPr>
          <a:xfrm>
            <a:off x="2688336" y="3054096"/>
            <a:ext cx="1993392" cy="237744"/>
          </a:xfrm>
          <a:prstGeom prst="rect">
            <a:avLst/>
          </a:prstGeom>
          <a:solidFill>
            <a:srgbClr val="D55C26"/>
          </a:solidFill>
          <a:ln w="12700">
            <a:solidFill>
              <a:srgbClr val="D55C26"/>
            </a:solidFill>
            <a:prstDash val="solid"/>
          </a:ln>
        </p:spPr>
      </p:sp>
      <p:sp>
        <p:nvSpPr>
          <p:cNvPr id="48" name="Text 46"/>
          <p:cNvSpPr/>
          <p:nvPr/>
        </p:nvSpPr>
        <p:spPr>
          <a:xfrm>
            <a:off x="2688336" y="3054096"/>
            <a:ext cx="1993392" cy="237744"/>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IF YOU RUN AWS</a:t>
            </a:r>
            <a:endParaRPr lang="en-US" sz="700" dirty="0"/>
          </a:p>
        </p:txBody>
      </p:sp>
      <p:sp>
        <p:nvSpPr>
          <p:cNvPr id="49" name="Shape 47"/>
          <p:cNvSpPr/>
          <p:nvPr/>
        </p:nvSpPr>
        <p:spPr>
          <a:xfrm>
            <a:off x="4700016" y="3054096"/>
            <a:ext cx="1993392" cy="237744"/>
          </a:xfrm>
          <a:prstGeom prst="rect">
            <a:avLst/>
          </a:prstGeom>
          <a:solidFill>
            <a:srgbClr val="3064BA"/>
          </a:solidFill>
          <a:ln w="12700">
            <a:solidFill>
              <a:srgbClr val="3064BA"/>
            </a:solidFill>
            <a:prstDash val="solid"/>
          </a:ln>
        </p:spPr>
      </p:sp>
      <p:sp>
        <p:nvSpPr>
          <p:cNvPr id="50" name="Text 48"/>
          <p:cNvSpPr/>
          <p:nvPr/>
        </p:nvSpPr>
        <p:spPr>
          <a:xfrm>
            <a:off x="4700016" y="3054096"/>
            <a:ext cx="1993392" cy="237744"/>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IF YOU RUN AZURE / MICROSOFT</a:t>
            </a:r>
            <a:endParaRPr lang="en-US" sz="700" dirty="0"/>
          </a:p>
        </p:txBody>
      </p:sp>
      <p:sp>
        <p:nvSpPr>
          <p:cNvPr id="51" name="Shape 49"/>
          <p:cNvSpPr/>
          <p:nvPr/>
        </p:nvSpPr>
        <p:spPr>
          <a:xfrm>
            <a:off x="6711696" y="3054096"/>
            <a:ext cx="1993392" cy="237744"/>
          </a:xfrm>
          <a:prstGeom prst="rect">
            <a:avLst/>
          </a:prstGeom>
          <a:solidFill>
            <a:srgbClr val="457C3C"/>
          </a:solidFill>
          <a:ln w="12700">
            <a:solidFill>
              <a:srgbClr val="457C3C"/>
            </a:solidFill>
            <a:prstDash val="solid"/>
          </a:ln>
        </p:spPr>
      </p:sp>
      <p:sp>
        <p:nvSpPr>
          <p:cNvPr id="52" name="Text 50"/>
          <p:cNvSpPr/>
          <p:nvPr/>
        </p:nvSpPr>
        <p:spPr>
          <a:xfrm>
            <a:off x="6711696" y="3054096"/>
            <a:ext cx="1993392" cy="237744"/>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OPEN SOURCE / STACK-NEUTRAL</a:t>
            </a:r>
            <a:endParaRPr lang="en-US" sz="700" dirty="0"/>
          </a:p>
        </p:txBody>
      </p:sp>
      <p:sp>
        <p:nvSpPr>
          <p:cNvPr id="53" name="Shape 51"/>
          <p:cNvSpPr/>
          <p:nvPr/>
        </p:nvSpPr>
        <p:spPr>
          <a:xfrm>
            <a:off x="274320" y="3310128"/>
            <a:ext cx="2395728" cy="347472"/>
          </a:xfrm>
          <a:prstGeom prst="rect">
            <a:avLst/>
          </a:prstGeom>
          <a:solidFill>
            <a:srgbClr val="FFFFFF"/>
          </a:solidFill>
          <a:ln w="9525">
            <a:solidFill>
              <a:srgbClr val="DCDCDC"/>
            </a:solidFill>
            <a:prstDash val="solid"/>
          </a:ln>
        </p:spPr>
      </p:sp>
      <p:sp>
        <p:nvSpPr>
          <p:cNvPr id="54" name="Shape 52"/>
          <p:cNvSpPr/>
          <p:nvPr/>
        </p:nvSpPr>
        <p:spPr>
          <a:xfrm>
            <a:off x="2688336" y="3310128"/>
            <a:ext cx="1993392" cy="347472"/>
          </a:xfrm>
          <a:prstGeom prst="rect">
            <a:avLst/>
          </a:prstGeom>
          <a:solidFill>
            <a:srgbClr val="FFFFFF"/>
          </a:solidFill>
          <a:ln w="9525">
            <a:solidFill>
              <a:srgbClr val="DCDCDC"/>
            </a:solidFill>
            <a:prstDash val="solid"/>
          </a:ln>
        </p:spPr>
      </p:sp>
      <p:sp>
        <p:nvSpPr>
          <p:cNvPr id="55" name="Shape 53"/>
          <p:cNvSpPr/>
          <p:nvPr/>
        </p:nvSpPr>
        <p:spPr>
          <a:xfrm>
            <a:off x="4700016" y="3310128"/>
            <a:ext cx="1993392" cy="347472"/>
          </a:xfrm>
          <a:prstGeom prst="rect">
            <a:avLst/>
          </a:prstGeom>
          <a:solidFill>
            <a:srgbClr val="FFFFFF"/>
          </a:solidFill>
          <a:ln w="9525">
            <a:solidFill>
              <a:srgbClr val="DCDCDC"/>
            </a:solidFill>
            <a:prstDash val="solid"/>
          </a:ln>
        </p:spPr>
      </p:sp>
      <p:sp>
        <p:nvSpPr>
          <p:cNvPr id="56" name="Shape 54"/>
          <p:cNvSpPr/>
          <p:nvPr/>
        </p:nvSpPr>
        <p:spPr>
          <a:xfrm>
            <a:off x="6711696" y="3310128"/>
            <a:ext cx="1993392" cy="347472"/>
          </a:xfrm>
          <a:prstGeom prst="rect">
            <a:avLst/>
          </a:prstGeom>
          <a:solidFill>
            <a:srgbClr val="FFFFFF"/>
          </a:solidFill>
          <a:ln w="9525">
            <a:solidFill>
              <a:srgbClr val="DCDCDC"/>
            </a:solidFill>
            <a:prstDash val="solid"/>
          </a:ln>
        </p:spPr>
      </p:sp>
      <p:sp>
        <p:nvSpPr>
          <p:cNvPr id="57" name="Shape 55"/>
          <p:cNvSpPr/>
          <p:nvPr/>
        </p:nvSpPr>
        <p:spPr>
          <a:xfrm>
            <a:off x="338328" y="3410712"/>
            <a:ext cx="155448" cy="155448"/>
          </a:xfrm>
          <a:prstGeom prst="ellipse">
            <a:avLst/>
          </a:prstGeom>
          <a:solidFill>
            <a:srgbClr val="003767"/>
          </a:solidFill>
          <a:ln w="12700">
            <a:solidFill>
              <a:srgbClr val="003767"/>
            </a:solidFill>
            <a:prstDash val="solid"/>
          </a:ln>
        </p:spPr>
      </p:sp>
      <p:sp>
        <p:nvSpPr>
          <p:cNvPr id="58" name="Text 56"/>
          <p:cNvSpPr/>
          <p:nvPr/>
        </p:nvSpPr>
        <p:spPr>
          <a:xfrm>
            <a:off x="338328" y="3410712"/>
            <a:ext cx="155448" cy="155448"/>
          </a:xfrm>
          <a:prstGeom prst="rect">
            <a:avLst/>
          </a:prstGeom>
          <a:noFill/>
          <a:ln/>
        </p:spPr>
        <p:txBody>
          <a:bodyPr wrap="square" lIns="0" tIns="0" rIns="0" bIns="0" rtlCol="0" anchor="ctr"/>
          <a:lstStyle/>
          <a:p>
            <a:pPr algn="ctr" indent="0" marL="0">
              <a:buNone/>
            </a:pPr>
            <a:r>
              <a:rPr lang="en-US" sz="650" b="1" dirty="0">
                <a:solidFill>
                  <a:srgbClr val="FFFFFF"/>
                </a:solidFill>
                <a:latin typeface="Arial" pitchFamily="34" charset="0"/>
                <a:ea typeface="Arial" pitchFamily="34" charset="-122"/>
                <a:cs typeface="Arial" pitchFamily="34" charset="-120"/>
              </a:rPr>
              <a:t>1</a:t>
            </a:r>
            <a:endParaRPr lang="en-US" sz="650" dirty="0"/>
          </a:p>
        </p:txBody>
      </p:sp>
      <p:sp>
        <p:nvSpPr>
          <p:cNvPr id="59" name="Text 57"/>
          <p:cNvSpPr/>
          <p:nvPr/>
        </p:nvSpPr>
        <p:spPr>
          <a:xfrm>
            <a:off x="548640" y="3355848"/>
            <a:ext cx="2066544" cy="155448"/>
          </a:xfrm>
          <a:prstGeom prst="rect">
            <a:avLst/>
          </a:prstGeom>
          <a:noFill/>
          <a:ln/>
        </p:spPr>
        <p:txBody>
          <a:bodyPr wrap="square" lIns="0" tIns="0" rIns="0" bIns="0" rtlCol="0" anchor="ctr"/>
          <a:lstStyle/>
          <a:p>
            <a:pPr algn="l" indent="0" marL="0">
              <a:buNone/>
            </a:pPr>
            <a:r>
              <a:rPr lang="en-US" sz="800" b="1" dirty="0">
                <a:solidFill>
                  <a:srgbClr val="3A3A3A"/>
                </a:solidFill>
                <a:latin typeface="Arial" pitchFamily="34" charset="0"/>
                <a:ea typeface="Arial" pitchFamily="34" charset="-122"/>
                <a:cs typeface="Arial" pitchFamily="34" charset="-120"/>
              </a:rPr>
              <a:t>Agent identity and secrets</a:t>
            </a:r>
            <a:endParaRPr lang="en-US" sz="800" dirty="0"/>
          </a:p>
        </p:txBody>
      </p:sp>
      <p:sp>
        <p:nvSpPr>
          <p:cNvPr id="60" name="Text 58"/>
          <p:cNvSpPr/>
          <p:nvPr/>
        </p:nvSpPr>
        <p:spPr>
          <a:xfrm>
            <a:off x="548640" y="3502152"/>
            <a:ext cx="2066544" cy="128016"/>
          </a:xfrm>
          <a:prstGeom prst="rect">
            <a:avLst/>
          </a:prstGeom>
          <a:noFill/>
          <a:ln/>
        </p:spPr>
        <p:txBody>
          <a:bodyPr wrap="square" lIns="0" tIns="0" rIns="0" bIns="0" rtlCol="0" anchor="ctr"/>
          <a:lstStyle/>
          <a:p>
            <a:pPr algn="l" indent="0" marL="0">
              <a:buNone/>
            </a:pPr>
            <a:r>
              <a:rPr lang="en-US" sz="620" dirty="0">
                <a:solidFill>
                  <a:srgbClr val="8A8A8A"/>
                </a:solidFill>
                <a:latin typeface="Arial" pitchFamily="34" charset="0"/>
                <a:ea typeface="Arial" pitchFamily="34" charset="-122"/>
                <a:cs typeface="Arial" pitchFamily="34" charset="-120"/>
              </a:rPr>
              <a:t>covers  Privilege · Accountability</a:t>
            </a:r>
            <a:endParaRPr lang="en-US" sz="620" dirty="0"/>
          </a:p>
        </p:txBody>
      </p:sp>
      <p:sp>
        <p:nvSpPr>
          <p:cNvPr id="61" name="Text 59"/>
          <p:cNvSpPr/>
          <p:nvPr/>
        </p:nvSpPr>
        <p:spPr>
          <a:xfrm>
            <a:off x="2743200" y="3310128"/>
            <a:ext cx="1883664" cy="347472"/>
          </a:xfrm>
          <a:prstGeom prst="rect">
            <a:avLst/>
          </a:prstGeom>
          <a:noFill/>
          <a:ln/>
        </p:spPr>
        <p:txBody>
          <a:bodyPr wrap="square" lIns="0" tIns="0" rIns="0" bIns="0" rtlCol="0" anchor="ctr"/>
          <a:lstStyle/>
          <a:p>
            <a:pPr algn="l" indent="0" marL="0">
              <a:lnSpc>
                <a:spcPts val="900"/>
              </a:lnSpc>
              <a:buNone/>
            </a:pPr>
            <a:r>
              <a:rPr lang="en-US" sz="700" dirty="0">
                <a:solidFill>
                  <a:srgbClr val="565656"/>
                </a:solidFill>
                <a:latin typeface="Arial" pitchFamily="34" charset="0"/>
                <a:ea typeface="Arial" pitchFamily="34" charset="-122"/>
                <a:cs typeface="Arial" pitchFamily="34" charset="-120"/>
              </a:rPr>
              <a:t>IAM Roles Anywhere · Secrets Manager</a:t>
            </a:r>
            <a:endParaRPr lang="en-US" sz="700" dirty="0"/>
          </a:p>
        </p:txBody>
      </p:sp>
      <p:sp>
        <p:nvSpPr>
          <p:cNvPr id="62" name="Text 60"/>
          <p:cNvSpPr/>
          <p:nvPr/>
        </p:nvSpPr>
        <p:spPr>
          <a:xfrm>
            <a:off x="4754880" y="3310128"/>
            <a:ext cx="1883664" cy="347472"/>
          </a:xfrm>
          <a:prstGeom prst="rect">
            <a:avLst/>
          </a:prstGeom>
          <a:noFill/>
          <a:ln/>
        </p:spPr>
        <p:txBody>
          <a:bodyPr wrap="square" lIns="0" tIns="0" rIns="0" bIns="0" rtlCol="0" anchor="ctr"/>
          <a:lstStyle/>
          <a:p>
            <a:pPr algn="l" indent="0" marL="0">
              <a:lnSpc>
                <a:spcPts val="900"/>
              </a:lnSpc>
              <a:buNone/>
            </a:pPr>
            <a:r>
              <a:rPr lang="en-US" sz="700" dirty="0">
                <a:solidFill>
                  <a:srgbClr val="565656"/>
                </a:solidFill>
                <a:latin typeface="Arial" pitchFamily="34" charset="0"/>
                <a:ea typeface="Arial" pitchFamily="34" charset="-122"/>
                <a:cs typeface="Arial" pitchFamily="34" charset="-120"/>
              </a:rPr>
              <a:t>Entra Workload ID · Key Vault</a:t>
            </a:r>
            <a:endParaRPr lang="en-US" sz="700" dirty="0"/>
          </a:p>
        </p:txBody>
      </p:sp>
      <p:sp>
        <p:nvSpPr>
          <p:cNvPr id="63" name="Text 61"/>
          <p:cNvSpPr/>
          <p:nvPr/>
        </p:nvSpPr>
        <p:spPr>
          <a:xfrm>
            <a:off x="6766560" y="3310128"/>
            <a:ext cx="1883664" cy="347472"/>
          </a:xfrm>
          <a:prstGeom prst="rect">
            <a:avLst/>
          </a:prstGeom>
          <a:noFill/>
          <a:ln/>
        </p:spPr>
        <p:txBody>
          <a:bodyPr wrap="square" lIns="0" tIns="0" rIns="0" bIns="0" rtlCol="0" anchor="ctr"/>
          <a:lstStyle/>
          <a:p>
            <a:pPr algn="l" indent="0" marL="0">
              <a:lnSpc>
                <a:spcPts val="900"/>
              </a:lnSpc>
              <a:buNone/>
            </a:pPr>
            <a:r>
              <a:rPr lang="en-US" sz="700" dirty="0">
                <a:solidFill>
                  <a:srgbClr val="565656"/>
                </a:solidFill>
                <a:latin typeface="Arial" pitchFamily="34" charset="0"/>
                <a:ea typeface="Arial" pitchFamily="34" charset="-122"/>
                <a:cs typeface="Arial" pitchFamily="34" charset="-120"/>
              </a:rPr>
              <a:t>SPIFFE / SPIRE · HashiCorp Vault</a:t>
            </a:r>
            <a:endParaRPr lang="en-US" sz="700" dirty="0"/>
          </a:p>
        </p:txBody>
      </p:sp>
      <p:sp>
        <p:nvSpPr>
          <p:cNvPr id="64" name="Shape 62"/>
          <p:cNvSpPr/>
          <p:nvPr/>
        </p:nvSpPr>
        <p:spPr>
          <a:xfrm>
            <a:off x="274320" y="3671316"/>
            <a:ext cx="2395728" cy="347472"/>
          </a:xfrm>
          <a:prstGeom prst="rect">
            <a:avLst/>
          </a:prstGeom>
          <a:solidFill>
            <a:srgbClr val="F6F6F6"/>
          </a:solidFill>
          <a:ln w="9525">
            <a:solidFill>
              <a:srgbClr val="DCDCDC"/>
            </a:solidFill>
            <a:prstDash val="solid"/>
          </a:ln>
        </p:spPr>
      </p:sp>
      <p:sp>
        <p:nvSpPr>
          <p:cNvPr id="65" name="Shape 63"/>
          <p:cNvSpPr/>
          <p:nvPr/>
        </p:nvSpPr>
        <p:spPr>
          <a:xfrm>
            <a:off x="2688336" y="3671316"/>
            <a:ext cx="1993392" cy="347472"/>
          </a:xfrm>
          <a:prstGeom prst="rect">
            <a:avLst/>
          </a:prstGeom>
          <a:solidFill>
            <a:srgbClr val="F6F6F6"/>
          </a:solidFill>
          <a:ln w="9525">
            <a:solidFill>
              <a:srgbClr val="DCDCDC"/>
            </a:solidFill>
            <a:prstDash val="solid"/>
          </a:ln>
        </p:spPr>
      </p:sp>
      <p:sp>
        <p:nvSpPr>
          <p:cNvPr id="66" name="Shape 64"/>
          <p:cNvSpPr/>
          <p:nvPr/>
        </p:nvSpPr>
        <p:spPr>
          <a:xfrm>
            <a:off x="4700016" y="3671316"/>
            <a:ext cx="1993392" cy="347472"/>
          </a:xfrm>
          <a:prstGeom prst="rect">
            <a:avLst/>
          </a:prstGeom>
          <a:solidFill>
            <a:srgbClr val="F6F6F6"/>
          </a:solidFill>
          <a:ln w="9525">
            <a:solidFill>
              <a:srgbClr val="DCDCDC"/>
            </a:solidFill>
            <a:prstDash val="solid"/>
          </a:ln>
        </p:spPr>
      </p:sp>
      <p:sp>
        <p:nvSpPr>
          <p:cNvPr id="67" name="Shape 65"/>
          <p:cNvSpPr/>
          <p:nvPr/>
        </p:nvSpPr>
        <p:spPr>
          <a:xfrm>
            <a:off x="6711696" y="3671316"/>
            <a:ext cx="1993392" cy="347472"/>
          </a:xfrm>
          <a:prstGeom prst="rect">
            <a:avLst/>
          </a:prstGeom>
          <a:solidFill>
            <a:srgbClr val="F6F6F6"/>
          </a:solidFill>
          <a:ln w="9525">
            <a:solidFill>
              <a:srgbClr val="DCDCDC"/>
            </a:solidFill>
            <a:prstDash val="solid"/>
          </a:ln>
        </p:spPr>
      </p:sp>
      <p:sp>
        <p:nvSpPr>
          <p:cNvPr id="68" name="Shape 66"/>
          <p:cNvSpPr/>
          <p:nvPr/>
        </p:nvSpPr>
        <p:spPr>
          <a:xfrm>
            <a:off x="338328" y="3771900"/>
            <a:ext cx="155448" cy="155448"/>
          </a:xfrm>
          <a:prstGeom prst="ellipse">
            <a:avLst/>
          </a:prstGeom>
          <a:solidFill>
            <a:srgbClr val="003767"/>
          </a:solidFill>
          <a:ln w="12700">
            <a:solidFill>
              <a:srgbClr val="003767"/>
            </a:solidFill>
            <a:prstDash val="solid"/>
          </a:ln>
        </p:spPr>
      </p:sp>
      <p:sp>
        <p:nvSpPr>
          <p:cNvPr id="69" name="Text 67"/>
          <p:cNvSpPr/>
          <p:nvPr/>
        </p:nvSpPr>
        <p:spPr>
          <a:xfrm>
            <a:off x="338328" y="3771900"/>
            <a:ext cx="155448" cy="155448"/>
          </a:xfrm>
          <a:prstGeom prst="rect">
            <a:avLst/>
          </a:prstGeom>
          <a:noFill/>
          <a:ln/>
        </p:spPr>
        <p:txBody>
          <a:bodyPr wrap="square" lIns="0" tIns="0" rIns="0" bIns="0" rtlCol="0" anchor="ctr"/>
          <a:lstStyle/>
          <a:p>
            <a:pPr algn="ctr" indent="0" marL="0">
              <a:buNone/>
            </a:pPr>
            <a:r>
              <a:rPr lang="en-US" sz="650" b="1" dirty="0">
                <a:solidFill>
                  <a:srgbClr val="FFFFFF"/>
                </a:solidFill>
                <a:latin typeface="Arial" pitchFamily="34" charset="0"/>
                <a:ea typeface="Arial" pitchFamily="34" charset="-122"/>
                <a:cs typeface="Arial" pitchFamily="34" charset="-120"/>
              </a:rPr>
              <a:t>2</a:t>
            </a:r>
            <a:endParaRPr lang="en-US" sz="650" dirty="0"/>
          </a:p>
        </p:txBody>
      </p:sp>
      <p:sp>
        <p:nvSpPr>
          <p:cNvPr id="70" name="Text 68"/>
          <p:cNvSpPr/>
          <p:nvPr/>
        </p:nvSpPr>
        <p:spPr>
          <a:xfrm>
            <a:off x="548640" y="3717036"/>
            <a:ext cx="2066544" cy="155448"/>
          </a:xfrm>
          <a:prstGeom prst="rect">
            <a:avLst/>
          </a:prstGeom>
          <a:noFill/>
          <a:ln/>
        </p:spPr>
        <p:txBody>
          <a:bodyPr wrap="square" lIns="0" tIns="0" rIns="0" bIns="0" rtlCol="0" anchor="ctr"/>
          <a:lstStyle/>
          <a:p>
            <a:pPr algn="l" indent="0" marL="0">
              <a:buNone/>
            </a:pPr>
            <a:r>
              <a:rPr lang="en-US" sz="800" b="1" dirty="0">
                <a:solidFill>
                  <a:srgbClr val="3A3A3A"/>
                </a:solidFill>
                <a:latin typeface="Arial" pitchFamily="34" charset="0"/>
                <a:ea typeface="Arial" pitchFamily="34" charset="-122"/>
                <a:cs typeface="Arial" pitchFamily="34" charset="-120"/>
              </a:rPr>
              <a:t>Policy at the tool boundary</a:t>
            </a:r>
            <a:endParaRPr lang="en-US" sz="800" dirty="0"/>
          </a:p>
        </p:txBody>
      </p:sp>
      <p:sp>
        <p:nvSpPr>
          <p:cNvPr id="71" name="Text 69"/>
          <p:cNvSpPr/>
          <p:nvPr/>
        </p:nvSpPr>
        <p:spPr>
          <a:xfrm>
            <a:off x="548640" y="3863340"/>
            <a:ext cx="2066544" cy="128016"/>
          </a:xfrm>
          <a:prstGeom prst="rect">
            <a:avLst/>
          </a:prstGeom>
          <a:noFill/>
          <a:ln/>
        </p:spPr>
        <p:txBody>
          <a:bodyPr wrap="square" lIns="0" tIns="0" rIns="0" bIns="0" rtlCol="0" anchor="ctr"/>
          <a:lstStyle/>
          <a:p>
            <a:pPr algn="l" indent="0" marL="0">
              <a:buNone/>
            </a:pPr>
            <a:r>
              <a:rPr lang="en-US" sz="620" dirty="0">
                <a:solidFill>
                  <a:srgbClr val="8A8A8A"/>
                </a:solidFill>
                <a:latin typeface="Arial" pitchFamily="34" charset="0"/>
                <a:ea typeface="Arial" pitchFamily="34" charset="-122"/>
                <a:cs typeface="Arial" pitchFamily="34" charset="-120"/>
              </a:rPr>
              <a:t>covers  Privilege · Design &amp; config</a:t>
            </a:r>
            <a:endParaRPr lang="en-US" sz="620" dirty="0"/>
          </a:p>
        </p:txBody>
      </p:sp>
      <p:sp>
        <p:nvSpPr>
          <p:cNvPr id="72" name="Text 70"/>
          <p:cNvSpPr/>
          <p:nvPr/>
        </p:nvSpPr>
        <p:spPr>
          <a:xfrm>
            <a:off x="2743200" y="3671316"/>
            <a:ext cx="1883664" cy="347472"/>
          </a:xfrm>
          <a:prstGeom prst="rect">
            <a:avLst/>
          </a:prstGeom>
          <a:noFill/>
          <a:ln/>
        </p:spPr>
        <p:txBody>
          <a:bodyPr wrap="square" lIns="0" tIns="0" rIns="0" bIns="0" rtlCol="0" anchor="ctr"/>
          <a:lstStyle/>
          <a:p>
            <a:pPr algn="l" indent="0" marL="0">
              <a:lnSpc>
                <a:spcPts val="900"/>
              </a:lnSpc>
              <a:buNone/>
            </a:pPr>
            <a:r>
              <a:rPr lang="en-US" sz="700" dirty="0">
                <a:solidFill>
                  <a:srgbClr val="565656"/>
                </a:solidFill>
                <a:latin typeface="Arial" pitchFamily="34" charset="0"/>
                <a:ea typeface="Arial" pitchFamily="34" charset="-122"/>
                <a:cs typeface="Arial" pitchFamily="34" charset="-120"/>
              </a:rPr>
              <a:t>Cedar · Verified Permissions</a:t>
            </a:r>
            <a:endParaRPr lang="en-US" sz="700" dirty="0"/>
          </a:p>
        </p:txBody>
      </p:sp>
      <p:sp>
        <p:nvSpPr>
          <p:cNvPr id="73" name="Text 71"/>
          <p:cNvSpPr/>
          <p:nvPr/>
        </p:nvSpPr>
        <p:spPr>
          <a:xfrm>
            <a:off x="4754880" y="3671316"/>
            <a:ext cx="1883664" cy="347472"/>
          </a:xfrm>
          <a:prstGeom prst="rect">
            <a:avLst/>
          </a:prstGeom>
          <a:noFill/>
          <a:ln/>
        </p:spPr>
        <p:txBody>
          <a:bodyPr wrap="square" lIns="0" tIns="0" rIns="0" bIns="0" rtlCol="0" anchor="ctr"/>
          <a:lstStyle/>
          <a:p>
            <a:pPr algn="l" indent="0" marL="0">
              <a:lnSpc>
                <a:spcPts val="900"/>
              </a:lnSpc>
              <a:buNone/>
            </a:pPr>
            <a:r>
              <a:rPr lang="en-US" sz="700" dirty="0">
                <a:solidFill>
                  <a:srgbClr val="565656"/>
                </a:solidFill>
                <a:latin typeface="Arial" pitchFamily="34" charset="0"/>
                <a:ea typeface="Arial" pitchFamily="34" charset="-122"/>
                <a:cs typeface="Arial" pitchFamily="34" charset="-120"/>
              </a:rPr>
              <a:t>Entra Conditional Access · OPA on AKS</a:t>
            </a:r>
            <a:endParaRPr lang="en-US" sz="700" dirty="0"/>
          </a:p>
        </p:txBody>
      </p:sp>
      <p:sp>
        <p:nvSpPr>
          <p:cNvPr id="74" name="Text 72"/>
          <p:cNvSpPr/>
          <p:nvPr/>
        </p:nvSpPr>
        <p:spPr>
          <a:xfrm>
            <a:off x="6766560" y="3671316"/>
            <a:ext cx="1883664" cy="347472"/>
          </a:xfrm>
          <a:prstGeom prst="rect">
            <a:avLst/>
          </a:prstGeom>
          <a:noFill/>
          <a:ln/>
        </p:spPr>
        <p:txBody>
          <a:bodyPr wrap="square" lIns="0" tIns="0" rIns="0" bIns="0" rtlCol="0" anchor="ctr"/>
          <a:lstStyle/>
          <a:p>
            <a:pPr algn="l" indent="0" marL="0">
              <a:lnSpc>
                <a:spcPts val="900"/>
              </a:lnSpc>
              <a:buNone/>
            </a:pPr>
            <a:r>
              <a:rPr lang="en-US" sz="700" dirty="0">
                <a:solidFill>
                  <a:srgbClr val="565656"/>
                </a:solidFill>
                <a:latin typeface="Arial" pitchFamily="34" charset="0"/>
                <a:ea typeface="Arial" pitchFamily="34" charset="-122"/>
                <a:cs typeface="Arial" pitchFamily="34" charset="-120"/>
              </a:rPr>
              <a:t>Open Policy Agent</a:t>
            </a:r>
            <a:endParaRPr lang="en-US" sz="700" dirty="0"/>
          </a:p>
        </p:txBody>
      </p:sp>
      <p:sp>
        <p:nvSpPr>
          <p:cNvPr id="75" name="Shape 73"/>
          <p:cNvSpPr/>
          <p:nvPr/>
        </p:nvSpPr>
        <p:spPr>
          <a:xfrm>
            <a:off x="274320" y="4032504"/>
            <a:ext cx="2395728" cy="347472"/>
          </a:xfrm>
          <a:prstGeom prst="rect">
            <a:avLst/>
          </a:prstGeom>
          <a:solidFill>
            <a:srgbClr val="FFFFFF"/>
          </a:solidFill>
          <a:ln w="9525">
            <a:solidFill>
              <a:srgbClr val="DCDCDC"/>
            </a:solidFill>
            <a:prstDash val="solid"/>
          </a:ln>
        </p:spPr>
      </p:sp>
      <p:sp>
        <p:nvSpPr>
          <p:cNvPr id="76" name="Shape 74"/>
          <p:cNvSpPr/>
          <p:nvPr/>
        </p:nvSpPr>
        <p:spPr>
          <a:xfrm>
            <a:off x="2688336" y="4032504"/>
            <a:ext cx="1993392" cy="347472"/>
          </a:xfrm>
          <a:prstGeom prst="rect">
            <a:avLst/>
          </a:prstGeom>
          <a:solidFill>
            <a:srgbClr val="FFFFFF"/>
          </a:solidFill>
          <a:ln w="9525">
            <a:solidFill>
              <a:srgbClr val="DCDCDC"/>
            </a:solidFill>
            <a:prstDash val="solid"/>
          </a:ln>
        </p:spPr>
      </p:sp>
      <p:sp>
        <p:nvSpPr>
          <p:cNvPr id="77" name="Shape 75"/>
          <p:cNvSpPr/>
          <p:nvPr/>
        </p:nvSpPr>
        <p:spPr>
          <a:xfrm>
            <a:off x="4700016" y="4032504"/>
            <a:ext cx="1993392" cy="347472"/>
          </a:xfrm>
          <a:prstGeom prst="rect">
            <a:avLst/>
          </a:prstGeom>
          <a:solidFill>
            <a:srgbClr val="FFFFFF"/>
          </a:solidFill>
          <a:ln w="9525">
            <a:solidFill>
              <a:srgbClr val="DCDCDC"/>
            </a:solidFill>
            <a:prstDash val="solid"/>
          </a:ln>
        </p:spPr>
      </p:sp>
      <p:sp>
        <p:nvSpPr>
          <p:cNvPr id="78" name="Shape 76"/>
          <p:cNvSpPr/>
          <p:nvPr/>
        </p:nvSpPr>
        <p:spPr>
          <a:xfrm>
            <a:off x="6711696" y="4032504"/>
            <a:ext cx="1993392" cy="347472"/>
          </a:xfrm>
          <a:prstGeom prst="rect">
            <a:avLst/>
          </a:prstGeom>
          <a:solidFill>
            <a:srgbClr val="FFFFFF"/>
          </a:solidFill>
          <a:ln w="9525">
            <a:solidFill>
              <a:srgbClr val="DCDCDC"/>
            </a:solidFill>
            <a:prstDash val="solid"/>
          </a:ln>
        </p:spPr>
      </p:sp>
      <p:sp>
        <p:nvSpPr>
          <p:cNvPr id="79" name="Shape 77"/>
          <p:cNvSpPr/>
          <p:nvPr/>
        </p:nvSpPr>
        <p:spPr>
          <a:xfrm>
            <a:off x="338328" y="4133088"/>
            <a:ext cx="155448" cy="155448"/>
          </a:xfrm>
          <a:prstGeom prst="ellipse">
            <a:avLst/>
          </a:prstGeom>
          <a:solidFill>
            <a:srgbClr val="003767"/>
          </a:solidFill>
          <a:ln w="12700">
            <a:solidFill>
              <a:srgbClr val="003767"/>
            </a:solidFill>
            <a:prstDash val="solid"/>
          </a:ln>
        </p:spPr>
      </p:sp>
      <p:sp>
        <p:nvSpPr>
          <p:cNvPr id="80" name="Text 78"/>
          <p:cNvSpPr/>
          <p:nvPr/>
        </p:nvSpPr>
        <p:spPr>
          <a:xfrm>
            <a:off x="338328" y="4133088"/>
            <a:ext cx="155448" cy="155448"/>
          </a:xfrm>
          <a:prstGeom prst="rect">
            <a:avLst/>
          </a:prstGeom>
          <a:noFill/>
          <a:ln/>
        </p:spPr>
        <p:txBody>
          <a:bodyPr wrap="square" lIns="0" tIns="0" rIns="0" bIns="0" rtlCol="0" anchor="ctr"/>
          <a:lstStyle/>
          <a:p>
            <a:pPr algn="ctr" indent="0" marL="0">
              <a:buNone/>
            </a:pPr>
            <a:r>
              <a:rPr lang="en-US" sz="650" b="1" dirty="0">
                <a:solidFill>
                  <a:srgbClr val="FFFFFF"/>
                </a:solidFill>
                <a:latin typeface="Arial" pitchFamily="34" charset="0"/>
                <a:ea typeface="Arial" pitchFamily="34" charset="-122"/>
                <a:cs typeface="Arial" pitchFamily="34" charset="-120"/>
              </a:rPr>
              <a:t>3</a:t>
            </a:r>
            <a:endParaRPr lang="en-US" sz="650" dirty="0"/>
          </a:p>
        </p:txBody>
      </p:sp>
      <p:sp>
        <p:nvSpPr>
          <p:cNvPr id="81" name="Text 79"/>
          <p:cNvSpPr/>
          <p:nvPr/>
        </p:nvSpPr>
        <p:spPr>
          <a:xfrm>
            <a:off x="548640" y="4078224"/>
            <a:ext cx="2066544" cy="155448"/>
          </a:xfrm>
          <a:prstGeom prst="rect">
            <a:avLst/>
          </a:prstGeom>
          <a:noFill/>
          <a:ln/>
        </p:spPr>
        <p:txBody>
          <a:bodyPr wrap="square" lIns="0" tIns="0" rIns="0" bIns="0" rtlCol="0" anchor="ctr"/>
          <a:lstStyle/>
          <a:p>
            <a:pPr algn="l" indent="0" marL="0">
              <a:buNone/>
            </a:pPr>
            <a:r>
              <a:rPr lang="en-US" sz="800" b="1" dirty="0">
                <a:solidFill>
                  <a:srgbClr val="3A3A3A"/>
                </a:solidFill>
                <a:latin typeface="Arial" pitchFamily="34" charset="0"/>
                <a:ea typeface="Arial" pitchFamily="34" charset="-122"/>
                <a:cs typeface="Arial" pitchFamily="34" charset="-120"/>
              </a:rPr>
              <a:t>Guardrails on input and output</a:t>
            </a:r>
            <a:endParaRPr lang="en-US" sz="800" dirty="0"/>
          </a:p>
        </p:txBody>
      </p:sp>
      <p:sp>
        <p:nvSpPr>
          <p:cNvPr id="82" name="Text 80"/>
          <p:cNvSpPr/>
          <p:nvPr/>
        </p:nvSpPr>
        <p:spPr>
          <a:xfrm>
            <a:off x="548640" y="4224528"/>
            <a:ext cx="2066544" cy="128016"/>
          </a:xfrm>
          <a:prstGeom prst="rect">
            <a:avLst/>
          </a:prstGeom>
          <a:noFill/>
          <a:ln/>
        </p:spPr>
        <p:txBody>
          <a:bodyPr wrap="square" lIns="0" tIns="0" rIns="0" bIns="0" rtlCol="0" anchor="ctr"/>
          <a:lstStyle/>
          <a:p>
            <a:pPr algn="l" indent="0" marL="0">
              <a:buNone/>
            </a:pPr>
            <a:r>
              <a:rPr lang="en-US" sz="620" dirty="0">
                <a:solidFill>
                  <a:srgbClr val="8A8A8A"/>
                </a:solidFill>
                <a:latin typeface="Arial" pitchFamily="34" charset="0"/>
                <a:ea typeface="Arial" pitchFamily="34" charset="-122"/>
                <a:cs typeface="Arial" pitchFamily="34" charset="-120"/>
              </a:rPr>
              <a:t>covers  Behaviour</a:t>
            </a:r>
            <a:endParaRPr lang="en-US" sz="620" dirty="0"/>
          </a:p>
        </p:txBody>
      </p:sp>
      <p:sp>
        <p:nvSpPr>
          <p:cNvPr id="83" name="Text 81"/>
          <p:cNvSpPr/>
          <p:nvPr/>
        </p:nvSpPr>
        <p:spPr>
          <a:xfrm>
            <a:off x="2743200" y="4032504"/>
            <a:ext cx="1883664" cy="347472"/>
          </a:xfrm>
          <a:prstGeom prst="rect">
            <a:avLst/>
          </a:prstGeom>
          <a:noFill/>
          <a:ln/>
        </p:spPr>
        <p:txBody>
          <a:bodyPr wrap="square" lIns="0" tIns="0" rIns="0" bIns="0" rtlCol="0" anchor="ctr"/>
          <a:lstStyle/>
          <a:p>
            <a:pPr algn="l" indent="0" marL="0">
              <a:lnSpc>
                <a:spcPts val="900"/>
              </a:lnSpc>
              <a:buNone/>
            </a:pPr>
            <a:r>
              <a:rPr lang="en-US" sz="700" dirty="0">
                <a:solidFill>
                  <a:srgbClr val="565656"/>
                </a:solidFill>
                <a:latin typeface="Arial" pitchFamily="34" charset="0"/>
                <a:ea typeface="Arial" pitchFamily="34" charset="-122"/>
                <a:cs typeface="Arial" pitchFamily="34" charset="-120"/>
              </a:rPr>
              <a:t>Bedrock Guardrails</a:t>
            </a:r>
            <a:endParaRPr lang="en-US" sz="700" dirty="0"/>
          </a:p>
        </p:txBody>
      </p:sp>
      <p:sp>
        <p:nvSpPr>
          <p:cNvPr id="84" name="Text 82"/>
          <p:cNvSpPr/>
          <p:nvPr/>
        </p:nvSpPr>
        <p:spPr>
          <a:xfrm>
            <a:off x="4754880" y="4032504"/>
            <a:ext cx="1883664" cy="347472"/>
          </a:xfrm>
          <a:prstGeom prst="rect">
            <a:avLst/>
          </a:prstGeom>
          <a:noFill/>
          <a:ln/>
        </p:spPr>
        <p:txBody>
          <a:bodyPr wrap="square" lIns="0" tIns="0" rIns="0" bIns="0" rtlCol="0" anchor="ctr"/>
          <a:lstStyle/>
          <a:p>
            <a:pPr algn="l" indent="0" marL="0">
              <a:lnSpc>
                <a:spcPts val="900"/>
              </a:lnSpc>
              <a:buNone/>
            </a:pPr>
            <a:r>
              <a:rPr lang="en-US" sz="700" dirty="0">
                <a:solidFill>
                  <a:srgbClr val="565656"/>
                </a:solidFill>
                <a:latin typeface="Arial" pitchFamily="34" charset="0"/>
                <a:ea typeface="Arial" pitchFamily="34" charset="-122"/>
                <a:cs typeface="Arial" pitchFamily="34" charset="-120"/>
              </a:rPr>
              <a:t>Azure AI Content Safety · Purview DLP</a:t>
            </a:r>
            <a:endParaRPr lang="en-US" sz="700" dirty="0"/>
          </a:p>
        </p:txBody>
      </p:sp>
      <p:sp>
        <p:nvSpPr>
          <p:cNvPr id="85" name="Text 83"/>
          <p:cNvSpPr/>
          <p:nvPr/>
        </p:nvSpPr>
        <p:spPr>
          <a:xfrm>
            <a:off x="6766560" y="4032504"/>
            <a:ext cx="1883664" cy="347472"/>
          </a:xfrm>
          <a:prstGeom prst="rect">
            <a:avLst/>
          </a:prstGeom>
          <a:noFill/>
          <a:ln/>
        </p:spPr>
        <p:txBody>
          <a:bodyPr wrap="square" lIns="0" tIns="0" rIns="0" bIns="0" rtlCol="0" anchor="ctr"/>
          <a:lstStyle/>
          <a:p>
            <a:pPr algn="l" indent="0" marL="0">
              <a:lnSpc>
                <a:spcPts val="900"/>
              </a:lnSpc>
              <a:buNone/>
            </a:pPr>
            <a:r>
              <a:rPr lang="en-US" sz="700" dirty="0">
                <a:solidFill>
                  <a:srgbClr val="565656"/>
                </a:solidFill>
                <a:latin typeface="Arial" pitchFamily="34" charset="0"/>
                <a:ea typeface="Arial" pitchFamily="34" charset="-122"/>
                <a:cs typeface="Arial" pitchFamily="34" charset="-120"/>
              </a:rPr>
              <a:t>Lakera · NeMo Guardrails · Presidio</a:t>
            </a:r>
            <a:endParaRPr lang="en-US" sz="700" dirty="0"/>
          </a:p>
        </p:txBody>
      </p:sp>
      <p:sp>
        <p:nvSpPr>
          <p:cNvPr id="86" name="Shape 84"/>
          <p:cNvSpPr/>
          <p:nvPr/>
        </p:nvSpPr>
        <p:spPr>
          <a:xfrm>
            <a:off x="274320" y="4393692"/>
            <a:ext cx="2395728" cy="347472"/>
          </a:xfrm>
          <a:prstGeom prst="rect">
            <a:avLst/>
          </a:prstGeom>
          <a:solidFill>
            <a:srgbClr val="F6F6F6"/>
          </a:solidFill>
          <a:ln w="9525">
            <a:solidFill>
              <a:srgbClr val="DCDCDC"/>
            </a:solidFill>
            <a:prstDash val="solid"/>
          </a:ln>
        </p:spPr>
      </p:sp>
      <p:sp>
        <p:nvSpPr>
          <p:cNvPr id="87" name="Shape 85"/>
          <p:cNvSpPr/>
          <p:nvPr/>
        </p:nvSpPr>
        <p:spPr>
          <a:xfrm>
            <a:off x="2688336" y="4393692"/>
            <a:ext cx="1993392" cy="347472"/>
          </a:xfrm>
          <a:prstGeom prst="rect">
            <a:avLst/>
          </a:prstGeom>
          <a:solidFill>
            <a:srgbClr val="F6F6F6"/>
          </a:solidFill>
          <a:ln w="9525">
            <a:solidFill>
              <a:srgbClr val="DCDCDC"/>
            </a:solidFill>
            <a:prstDash val="solid"/>
          </a:ln>
        </p:spPr>
      </p:sp>
      <p:sp>
        <p:nvSpPr>
          <p:cNvPr id="88" name="Shape 86"/>
          <p:cNvSpPr/>
          <p:nvPr/>
        </p:nvSpPr>
        <p:spPr>
          <a:xfrm>
            <a:off x="4700016" y="4393692"/>
            <a:ext cx="1993392" cy="347472"/>
          </a:xfrm>
          <a:prstGeom prst="rect">
            <a:avLst/>
          </a:prstGeom>
          <a:solidFill>
            <a:srgbClr val="F6F6F6"/>
          </a:solidFill>
          <a:ln w="9525">
            <a:solidFill>
              <a:srgbClr val="DCDCDC"/>
            </a:solidFill>
            <a:prstDash val="solid"/>
          </a:ln>
        </p:spPr>
      </p:sp>
      <p:sp>
        <p:nvSpPr>
          <p:cNvPr id="89" name="Shape 87"/>
          <p:cNvSpPr/>
          <p:nvPr/>
        </p:nvSpPr>
        <p:spPr>
          <a:xfrm>
            <a:off x="6711696" y="4393692"/>
            <a:ext cx="1993392" cy="347472"/>
          </a:xfrm>
          <a:prstGeom prst="rect">
            <a:avLst/>
          </a:prstGeom>
          <a:solidFill>
            <a:srgbClr val="F6F6F6"/>
          </a:solidFill>
          <a:ln w="9525">
            <a:solidFill>
              <a:srgbClr val="DCDCDC"/>
            </a:solidFill>
            <a:prstDash val="solid"/>
          </a:ln>
        </p:spPr>
      </p:sp>
      <p:sp>
        <p:nvSpPr>
          <p:cNvPr id="90" name="Shape 88"/>
          <p:cNvSpPr/>
          <p:nvPr/>
        </p:nvSpPr>
        <p:spPr>
          <a:xfrm>
            <a:off x="338328" y="4494276"/>
            <a:ext cx="155448" cy="155448"/>
          </a:xfrm>
          <a:prstGeom prst="ellipse">
            <a:avLst/>
          </a:prstGeom>
          <a:solidFill>
            <a:srgbClr val="003767"/>
          </a:solidFill>
          <a:ln w="12700">
            <a:solidFill>
              <a:srgbClr val="003767"/>
            </a:solidFill>
            <a:prstDash val="solid"/>
          </a:ln>
        </p:spPr>
      </p:sp>
      <p:sp>
        <p:nvSpPr>
          <p:cNvPr id="91" name="Text 89"/>
          <p:cNvSpPr/>
          <p:nvPr/>
        </p:nvSpPr>
        <p:spPr>
          <a:xfrm>
            <a:off x="338328" y="4494276"/>
            <a:ext cx="155448" cy="155448"/>
          </a:xfrm>
          <a:prstGeom prst="rect">
            <a:avLst/>
          </a:prstGeom>
          <a:noFill/>
          <a:ln/>
        </p:spPr>
        <p:txBody>
          <a:bodyPr wrap="square" lIns="0" tIns="0" rIns="0" bIns="0" rtlCol="0" anchor="ctr"/>
          <a:lstStyle/>
          <a:p>
            <a:pPr algn="ctr" indent="0" marL="0">
              <a:buNone/>
            </a:pPr>
            <a:r>
              <a:rPr lang="en-US" sz="650" b="1" dirty="0">
                <a:solidFill>
                  <a:srgbClr val="FFFFFF"/>
                </a:solidFill>
                <a:latin typeface="Arial" pitchFamily="34" charset="0"/>
                <a:ea typeface="Arial" pitchFamily="34" charset="-122"/>
                <a:cs typeface="Arial" pitchFamily="34" charset="-120"/>
              </a:rPr>
              <a:t>4</a:t>
            </a:r>
            <a:endParaRPr lang="en-US" sz="650" dirty="0"/>
          </a:p>
        </p:txBody>
      </p:sp>
      <p:sp>
        <p:nvSpPr>
          <p:cNvPr id="92" name="Text 90"/>
          <p:cNvSpPr/>
          <p:nvPr/>
        </p:nvSpPr>
        <p:spPr>
          <a:xfrm>
            <a:off x="548640" y="4439412"/>
            <a:ext cx="2066544" cy="155448"/>
          </a:xfrm>
          <a:prstGeom prst="rect">
            <a:avLst/>
          </a:prstGeom>
          <a:noFill/>
          <a:ln/>
        </p:spPr>
        <p:txBody>
          <a:bodyPr wrap="square" lIns="0" tIns="0" rIns="0" bIns="0" rtlCol="0" anchor="ctr"/>
          <a:lstStyle/>
          <a:p>
            <a:pPr algn="l" indent="0" marL="0">
              <a:buNone/>
            </a:pPr>
            <a:r>
              <a:rPr lang="en-US" sz="800" b="1" dirty="0">
                <a:solidFill>
                  <a:srgbClr val="3A3A3A"/>
                </a:solidFill>
                <a:latin typeface="Arial" pitchFamily="34" charset="0"/>
                <a:ea typeface="Arial" pitchFamily="34" charset="-122"/>
                <a:cs typeface="Arial" pitchFamily="34" charset="-120"/>
              </a:rPr>
              <a:t>Sandboxed tool execution</a:t>
            </a:r>
            <a:endParaRPr lang="en-US" sz="800" dirty="0"/>
          </a:p>
        </p:txBody>
      </p:sp>
      <p:sp>
        <p:nvSpPr>
          <p:cNvPr id="93" name="Text 91"/>
          <p:cNvSpPr/>
          <p:nvPr/>
        </p:nvSpPr>
        <p:spPr>
          <a:xfrm>
            <a:off x="548640" y="4585716"/>
            <a:ext cx="2066544" cy="128016"/>
          </a:xfrm>
          <a:prstGeom prst="rect">
            <a:avLst/>
          </a:prstGeom>
          <a:noFill/>
          <a:ln/>
        </p:spPr>
        <p:txBody>
          <a:bodyPr wrap="square" lIns="0" tIns="0" rIns="0" bIns="0" rtlCol="0" anchor="ctr"/>
          <a:lstStyle/>
          <a:p>
            <a:pPr algn="l" indent="0" marL="0">
              <a:buNone/>
            </a:pPr>
            <a:r>
              <a:rPr lang="en-US" sz="620" dirty="0">
                <a:solidFill>
                  <a:srgbClr val="8A8A8A"/>
                </a:solidFill>
                <a:latin typeface="Arial" pitchFamily="34" charset="0"/>
                <a:ea typeface="Arial" pitchFamily="34" charset="-122"/>
                <a:cs typeface="Arial" pitchFamily="34" charset="-120"/>
              </a:rPr>
              <a:t>covers  Structural · Design &amp; config</a:t>
            </a:r>
            <a:endParaRPr lang="en-US" sz="620" dirty="0"/>
          </a:p>
        </p:txBody>
      </p:sp>
      <p:sp>
        <p:nvSpPr>
          <p:cNvPr id="94" name="Text 92"/>
          <p:cNvSpPr/>
          <p:nvPr/>
        </p:nvSpPr>
        <p:spPr>
          <a:xfrm>
            <a:off x="2743200" y="4393692"/>
            <a:ext cx="1883664" cy="347472"/>
          </a:xfrm>
          <a:prstGeom prst="rect">
            <a:avLst/>
          </a:prstGeom>
          <a:noFill/>
          <a:ln/>
        </p:spPr>
        <p:txBody>
          <a:bodyPr wrap="square" lIns="0" tIns="0" rIns="0" bIns="0" rtlCol="0" anchor="ctr"/>
          <a:lstStyle/>
          <a:p>
            <a:pPr algn="l" indent="0" marL="0">
              <a:lnSpc>
                <a:spcPts val="900"/>
              </a:lnSpc>
              <a:buNone/>
            </a:pPr>
            <a:r>
              <a:rPr lang="en-US" sz="700" dirty="0">
                <a:solidFill>
                  <a:srgbClr val="565656"/>
                </a:solidFill>
                <a:latin typeface="Arial" pitchFamily="34" charset="0"/>
                <a:ea typeface="Arial" pitchFamily="34" charset="-122"/>
                <a:cs typeface="Arial" pitchFamily="34" charset="-120"/>
              </a:rPr>
              <a:t>Fargate · Lambda (Firecracker)</a:t>
            </a:r>
            <a:endParaRPr lang="en-US" sz="700" dirty="0"/>
          </a:p>
        </p:txBody>
      </p:sp>
      <p:sp>
        <p:nvSpPr>
          <p:cNvPr id="95" name="Text 93"/>
          <p:cNvSpPr/>
          <p:nvPr/>
        </p:nvSpPr>
        <p:spPr>
          <a:xfrm>
            <a:off x="4754880" y="4393692"/>
            <a:ext cx="1883664" cy="347472"/>
          </a:xfrm>
          <a:prstGeom prst="rect">
            <a:avLst/>
          </a:prstGeom>
          <a:noFill/>
          <a:ln/>
        </p:spPr>
        <p:txBody>
          <a:bodyPr wrap="square" lIns="0" tIns="0" rIns="0" bIns="0" rtlCol="0" anchor="ctr"/>
          <a:lstStyle/>
          <a:p>
            <a:pPr algn="l" indent="0" marL="0">
              <a:lnSpc>
                <a:spcPts val="900"/>
              </a:lnSpc>
              <a:buNone/>
            </a:pPr>
            <a:r>
              <a:rPr lang="en-US" sz="700" dirty="0">
                <a:solidFill>
                  <a:srgbClr val="565656"/>
                </a:solidFill>
                <a:latin typeface="Arial" pitchFamily="34" charset="0"/>
                <a:ea typeface="Arial" pitchFamily="34" charset="-122"/>
                <a:cs typeface="Arial" pitchFamily="34" charset="-120"/>
              </a:rPr>
              <a:t>Container Apps · Container Instances</a:t>
            </a:r>
            <a:endParaRPr lang="en-US" sz="700" dirty="0"/>
          </a:p>
        </p:txBody>
      </p:sp>
      <p:sp>
        <p:nvSpPr>
          <p:cNvPr id="96" name="Text 94"/>
          <p:cNvSpPr/>
          <p:nvPr/>
        </p:nvSpPr>
        <p:spPr>
          <a:xfrm>
            <a:off x="6766560" y="4393692"/>
            <a:ext cx="1883664" cy="347472"/>
          </a:xfrm>
          <a:prstGeom prst="rect">
            <a:avLst/>
          </a:prstGeom>
          <a:noFill/>
          <a:ln/>
        </p:spPr>
        <p:txBody>
          <a:bodyPr wrap="square" lIns="0" tIns="0" rIns="0" bIns="0" rtlCol="0" anchor="ctr"/>
          <a:lstStyle/>
          <a:p>
            <a:pPr algn="l" indent="0" marL="0">
              <a:lnSpc>
                <a:spcPts val="900"/>
              </a:lnSpc>
              <a:buNone/>
            </a:pPr>
            <a:r>
              <a:rPr lang="en-US" sz="700" dirty="0">
                <a:solidFill>
                  <a:srgbClr val="565656"/>
                </a:solidFill>
                <a:latin typeface="Arial" pitchFamily="34" charset="0"/>
                <a:ea typeface="Arial" pitchFamily="34" charset="-122"/>
                <a:cs typeface="Arial" pitchFamily="34" charset="-120"/>
              </a:rPr>
              <a:t>gVisor · Firecracker · E2B</a:t>
            </a:r>
            <a:endParaRPr lang="en-US" sz="700" dirty="0"/>
          </a:p>
        </p:txBody>
      </p:sp>
      <p:sp>
        <p:nvSpPr>
          <p:cNvPr id="97" name="Shape 95"/>
          <p:cNvSpPr/>
          <p:nvPr/>
        </p:nvSpPr>
        <p:spPr>
          <a:xfrm>
            <a:off x="274320" y="4754880"/>
            <a:ext cx="2395728" cy="347472"/>
          </a:xfrm>
          <a:prstGeom prst="rect">
            <a:avLst/>
          </a:prstGeom>
          <a:solidFill>
            <a:srgbClr val="FFFFFF"/>
          </a:solidFill>
          <a:ln w="9525">
            <a:solidFill>
              <a:srgbClr val="DCDCDC"/>
            </a:solidFill>
            <a:prstDash val="solid"/>
          </a:ln>
        </p:spPr>
      </p:sp>
      <p:sp>
        <p:nvSpPr>
          <p:cNvPr id="98" name="Shape 96"/>
          <p:cNvSpPr/>
          <p:nvPr/>
        </p:nvSpPr>
        <p:spPr>
          <a:xfrm>
            <a:off x="2688336" y="4754880"/>
            <a:ext cx="1993392" cy="347472"/>
          </a:xfrm>
          <a:prstGeom prst="rect">
            <a:avLst/>
          </a:prstGeom>
          <a:solidFill>
            <a:srgbClr val="FFFFFF"/>
          </a:solidFill>
          <a:ln w="9525">
            <a:solidFill>
              <a:srgbClr val="DCDCDC"/>
            </a:solidFill>
            <a:prstDash val="solid"/>
          </a:ln>
        </p:spPr>
      </p:sp>
      <p:sp>
        <p:nvSpPr>
          <p:cNvPr id="99" name="Shape 97"/>
          <p:cNvSpPr/>
          <p:nvPr/>
        </p:nvSpPr>
        <p:spPr>
          <a:xfrm>
            <a:off x="4700016" y="4754880"/>
            <a:ext cx="1993392" cy="347472"/>
          </a:xfrm>
          <a:prstGeom prst="rect">
            <a:avLst/>
          </a:prstGeom>
          <a:solidFill>
            <a:srgbClr val="FFFFFF"/>
          </a:solidFill>
          <a:ln w="9525">
            <a:solidFill>
              <a:srgbClr val="DCDCDC"/>
            </a:solidFill>
            <a:prstDash val="solid"/>
          </a:ln>
        </p:spPr>
      </p:sp>
      <p:sp>
        <p:nvSpPr>
          <p:cNvPr id="100" name="Shape 98"/>
          <p:cNvSpPr/>
          <p:nvPr/>
        </p:nvSpPr>
        <p:spPr>
          <a:xfrm>
            <a:off x="6711696" y="4754880"/>
            <a:ext cx="1993392" cy="347472"/>
          </a:xfrm>
          <a:prstGeom prst="rect">
            <a:avLst/>
          </a:prstGeom>
          <a:solidFill>
            <a:srgbClr val="FFFFFF"/>
          </a:solidFill>
          <a:ln w="9525">
            <a:solidFill>
              <a:srgbClr val="DCDCDC"/>
            </a:solidFill>
            <a:prstDash val="solid"/>
          </a:ln>
        </p:spPr>
      </p:sp>
      <p:sp>
        <p:nvSpPr>
          <p:cNvPr id="101" name="Shape 99"/>
          <p:cNvSpPr/>
          <p:nvPr/>
        </p:nvSpPr>
        <p:spPr>
          <a:xfrm>
            <a:off x="338328" y="4855464"/>
            <a:ext cx="155448" cy="155448"/>
          </a:xfrm>
          <a:prstGeom prst="ellipse">
            <a:avLst/>
          </a:prstGeom>
          <a:solidFill>
            <a:srgbClr val="003767"/>
          </a:solidFill>
          <a:ln w="12700">
            <a:solidFill>
              <a:srgbClr val="003767"/>
            </a:solidFill>
            <a:prstDash val="solid"/>
          </a:ln>
        </p:spPr>
      </p:sp>
      <p:sp>
        <p:nvSpPr>
          <p:cNvPr id="102" name="Text 100"/>
          <p:cNvSpPr/>
          <p:nvPr/>
        </p:nvSpPr>
        <p:spPr>
          <a:xfrm>
            <a:off x="338328" y="4855464"/>
            <a:ext cx="155448" cy="155448"/>
          </a:xfrm>
          <a:prstGeom prst="rect">
            <a:avLst/>
          </a:prstGeom>
          <a:noFill/>
          <a:ln/>
        </p:spPr>
        <p:txBody>
          <a:bodyPr wrap="square" lIns="0" tIns="0" rIns="0" bIns="0" rtlCol="0" anchor="ctr"/>
          <a:lstStyle/>
          <a:p>
            <a:pPr algn="ctr" indent="0" marL="0">
              <a:buNone/>
            </a:pPr>
            <a:r>
              <a:rPr lang="en-US" sz="650" b="1" dirty="0">
                <a:solidFill>
                  <a:srgbClr val="FFFFFF"/>
                </a:solidFill>
                <a:latin typeface="Arial" pitchFamily="34" charset="0"/>
                <a:ea typeface="Arial" pitchFamily="34" charset="-122"/>
                <a:cs typeface="Arial" pitchFamily="34" charset="-120"/>
              </a:rPr>
              <a:t>5</a:t>
            </a:r>
            <a:endParaRPr lang="en-US" sz="650" dirty="0"/>
          </a:p>
        </p:txBody>
      </p:sp>
      <p:sp>
        <p:nvSpPr>
          <p:cNvPr id="103" name="Text 101"/>
          <p:cNvSpPr/>
          <p:nvPr/>
        </p:nvSpPr>
        <p:spPr>
          <a:xfrm>
            <a:off x="548640" y="4800600"/>
            <a:ext cx="2066544" cy="155448"/>
          </a:xfrm>
          <a:prstGeom prst="rect">
            <a:avLst/>
          </a:prstGeom>
          <a:noFill/>
          <a:ln/>
        </p:spPr>
        <p:txBody>
          <a:bodyPr wrap="square" lIns="0" tIns="0" rIns="0" bIns="0" rtlCol="0" anchor="ctr"/>
          <a:lstStyle/>
          <a:p>
            <a:pPr algn="l" indent="0" marL="0">
              <a:buNone/>
            </a:pPr>
            <a:r>
              <a:rPr lang="en-US" sz="800" b="1" dirty="0">
                <a:solidFill>
                  <a:srgbClr val="3A3A3A"/>
                </a:solidFill>
                <a:latin typeface="Arial" pitchFamily="34" charset="0"/>
                <a:ea typeface="Arial" pitchFamily="34" charset="-122"/>
                <a:cs typeface="Arial" pitchFamily="34" charset="-120"/>
              </a:rPr>
              <a:t>Evals as the release gate</a:t>
            </a:r>
            <a:endParaRPr lang="en-US" sz="800" dirty="0"/>
          </a:p>
        </p:txBody>
      </p:sp>
      <p:sp>
        <p:nvSpPr>
          <p:cNvPr id="104" name="Text 102"/>
          <p:cNvSpPr/>
          <p:nvPr/>
        </p:nvSpPr>
        <p:spPr>
          <a:xfrm>
            <a:off x="548640" y="4946904"/>
            <a:ext cx="2066544" cy="128016"/>
          </a:xfrm>
          <a:prstGeom prst="rect">
            <a:avLst/>
          </a:prstGeom>
          <a:noFill/>
          <a:ln/>
        </p:spPr>
        <p:txBody>
          <a:bodyPr wrap="square" lIns="0" tIns="0" rIns="0" bIns="0" rtlCol="0" anchor="ctr"/>
          <a:lstStyle/>
          <a:p>
            <a:pPr algn="l" indent="0" marL="0">
              <a:buNone/>
            </a:pPr>
            <a:r>
              <a:rPr lang="en-US" sz="620" dirty="0">
                <a:solidFill>
                  <a:srgbClr val="8A8A8A"/>
                </a:solidFill>
                <a:latin typeface="Arial" pitchFamily="34" charset="0"/>
                <a:ea typeface="Arial" pitchFamily="34" charset="-122"/>
                <a:cs typeface="Arial" pitchFamily="34" charset="-120"/>
              </a:rPr>
              <a:t>covers  Behaviour · Accountability</a:t>
            </a:r>
            <a:endParaRPr lang="en-US" sz="620" dirty="0"/>
          </a:p>
        </p:txBody>
      </p:sp>
      <p:sp>
        <p:nvSpPr>
          <p:cNvPr id="105" name="Text 103"/>
          <p:cNvSpPr/>
          <p:nvPr/>
        </p:nvSpPr>
        <p:spPr>
          <a:xfrm>
            <a:off x="2743200" y="4754880"/>
            <a:ext cx="1883664" cy="347472"/>
          </a:xfrm>
          <a:prstGeom prst="rect">
            <a:avLst/>
          </a:prstGeom>
          <a:noFill/>
          <a:ln/>
        </p:spPr>
        <p:txBody>
          <a:bodyPr wrap="square" lIns="0" tIns="0" rIns="0" bIns="0" rtlCol="0" anchor="ctr"/>
          <a:lstStyle/>
          <a:p>
            <a:pPr algn="l" indent="0" marL="0">
              <a:lnSpc>
                <a:spcPts val="900"/>
              </a:lnSpc>
              <a:buNone/>
            </a:pPr>
            <a:r>
              <a:rPr lang="en-US" sz="700" dirty="0">
                <a:solidFill>
                  <a:srgbClr val="565656"/>
                </a:solidFill>
                <a:latin typeface="Arial" pitchFamily="34" charset="0"/>
                <a:ea typeface="Arial" pitchFamily="34" charset="-122"/>
                <a:cs typeface="Arial" pitchFamily="34" charset="-120"/>
              </a:rPr>
              <a:t>Bedrock Evaluations</a:t>
            </a:r>
            <a:endParaRPr lang="en-US" sz="700" dirty="0"/>
          </a:p>
        </p:txBody>
      </p:sp>
      <p:sp>
        <p:nvSpPr>
          <p:cNvPr id="106" name="Text 104"/>
          <p:cNvSpPr/>
          <p:nvPr/>
        </p:nvSpPr>
        <p:spPr>
          <a:xfrm>
            <a:off x="4754880" y="4754880"/>
            <a:ext cx="1883664" cy="347472"/>
          </a:xfrm>
          <a:prstGeom prst="rect">
            <a:avLst/>
          </a:prstGeom>
          <a:noFill/>
          <a:ln/>
        </p:spPr>
        <p:txBody>
          <a:bodyPr wrap="square" lIns="0" tIns="0" rIns="0" bIns="0" rtlCol="0" anchor="ctr"/>
          <a:lstStyle/>
          <a:p>
            <a:pPr algn="l" indent="0" marL="0">
              <a:lnSpc>
                <a:spcPts val="900"/>
              </a:lnSpc>
              <a:buNone/>
            </a:pPr>
            <a:r>
              <a:rPr lang="en-US" sz="700" dirty="0">
                <a:solidFill>
                  <a:srgbClr val="565656"/>
                </a:solidFill>
                <a:latin typeface="Arial" pitchFamily="34" charset="0"/>
                <a:ea typeface="Arial" pitchFamily="34" charset="-122"/>
                <a:cs typeface="Arial" pitchFamily="34" charset="-120"/>
              </a:rPr>
              <a:t>Azure AI Foundry evaluations</a:t>
            </a:r>
            <a:endParaRPr lang="en-US" sz="700" dirty="0"/>
          </a:p>
        </p:txBody>
      </p:sp>
      <p:sp>
        <p:nvSpPr>
          <p:cNvPr id="107" name="Text 105"/>
          <p:cNvSpPr/>
          <p:nvPr/>
        </p:nvSpPr>
        <p:spPr>
          <a:xfrm>
            <a:off x="6766560" y="4754880"/>
            <a:ext cx="1883664" cy="347472"/>
          </a:xfrm>
          <a:prstGeom prst="rect">
            <a:avLst/>
          </a:prstGeom>
          <a:noFill/>
          <a:ln/>
        </p:spPr>
        <p:txBody>
          <a:bodyPr wrap="square" lIns="0" tIns="0" rIns="0" bIns="0" rtlCol="0" anchor="ctr"/>
          <a:lstStyle/>
          <a:p>
            <a:pPr algn="l" indent="0" marL="0">
              <a:lnSpc>
                <a:spcPts val="900"/>
              </a:lnSpc>
              <a:buNone/>
            </a:pPr>
            <a:r>
              <a:rPr lang="en-US" sz="700" dirty="0">
                <a:solidFill>
                  <a:srgbClr val="565656"/>
                </a:solidFill>
                <a:latin typeface="Arial" pitchFamily="34" charset="0"/>
                <a:ea typeface="Arial" pitchFamily="34" charset="-122"/>
                <a:cs typeface="Arial" pitchFamily="34" charset="-120"/>
              </a:rPr>
              <a:t>Promptfoo · DeepEval · Ragas</a:t>
            </a:r>
            <a:endParaRPr lang="en-US" sz="700" dirty="0"/>
          </a:p>
        </p:txBody>
      </p:sp>
      <p:sp>
        <p:nvSpPr>
          <p:cNvPr id="108" name="Shape 106"/>
          <p:cNvSpPr/>
          <p:nvPr/>
        </p:nvSpPr>
        <p:spPr>
          <a:xfrm>
            <a:off x="274320" y="5116068"/>
            <a:ext cx="2395728" cy="347472"/>
          </a:xfrm>
          <a:prstGeom prst="rect">
            <a:avLst/>
          </a:prstGeom>
          <a:solidFill>
            <a:srgbClr val="F6F6F6"/>
          </a:solidFill>
          <a:ln w="9525">
            <a:solidFill>
              <a:srgbClr val="DCDCDC"/>
            </a:solidFill>
            <a:prstDash val="solid"/>
          </a:ln>
        </p:spPr>
      </p:sp>
      <p:sp>
        <p:nvSpPr>
          <p:cNvPr id="109" name="Shape 107"/>
          <p:cNvSpPr/>
          <p:nvPr/>
        </p:nvSpPr>
        <p:spPr>
          <a:xfrm>
            <a:off x="2688336" y="5116068"/>
            <a:ext cx="1993392" cy="347472"/>
          </a:xfrm>
          <a:prstGeom prst="rect">
            <a:avLst/>
          </a:prstGeom>
          <a:solidFill>
            <a:srgbClr val="F6F6F6"/>
          </a:solidFill>
          <a:ln w="9525">
            <a:solidFill>
              <a:srgbClr val="DCDCDC"/>
            </a:solidFill>
            <a:prstDash val="solid"/>
          </a:ln>
        </p:spPr>
      </p:sp>
      <p:sp>
        <p:nvSpPr>
          <p:cNvPr id="110" name="Shape 108"/>
          <p:cNvSpPr/>
          <p:nvPr/>
        </p:nvSpPr>
        <p:spPr>
          <a:xfrm>
            <a:off x="4700016" y="5116068"/>
            <a:ext cx="1993392" cy="347472"/>
          </a:xfrm>
          <a:prstGeom prst="rect">
            <a:avLst/>
          </a:prstGeom>
          <a:solidFill>
            <a:srgbClr val="F6F6F6"/>
          </a:solidFill>
          <a:ln w="9525">
            <a:solidFill>
              <a:srgbClr val="DCDCDC"/>
            </a:solidFill>
            <a:prstDash val="solid"/>
          </a:ln>
        </p:spPr>
      </p:sp>
      <p:sp>
        <p:nvSpPr>
          <p:cNvPr id="111" name="Shape 109"/>
          <p:cNvSpPr/>
          <p:nvPr/>
        </p:nvSpPr>
        <p:spPr>
          <a:xfrm>
            <a:off x="6711696" y="5116068"/>
            <a:ext cx="1993392" cy="347472"/>
          </a:xfrm>
          <a:prstGeom prst="rect">
            <a:avLst/>
          </a:prstGeom>
          <a:solidFill>
            <a:srgbClr val="F6F6F6"/>
          </a:solidFill>
          <a:ln w="9525">
            <a:solidFill>
              <a:srgbClr val="DCDCDC"/>
            </a:solidFill>
            <a:prstDash val="solid"/>
          </a:ln>
        </p:spPr>
      </p:sp>
      <p:sp>
        <p:nvSpPr>
          <p:cNvPr id="112" name="Shape 110"/>
          <p:cNvSpPr/>
          <p:nvPr/>
        </p:nvSpPr>
        <p:spPr>
          <a:xfrm>
            <a:off x="338328" y="5216652"/>
            <a:ext cx="155448" cy="155448"/>
          </a:xfrm>
          <a:prstGeom prst="ellipse">
            <a:avLst/>
          </a:prstGeom>
          <a:solidFill>
            <a:srgbClr val="003767"/>
          </a:solidFill>
          <a:ln w="12700">
            <a:solidFill>
              <a:srgbClr val="003767"/>
            </a:solidFill>
            <a:prstDash val="solid"/>
          </a:ln>
        </p:spPr>
      </p:sp>
      <p:sp>
        <p:nvSpPr>
          <p:cNvPr id="113" name="Text 111"/>
          <p:cNvSpPr/>
          <p:nvPr/>
        </p:nvSpPr>
        <p:spPr>
          <a:xfrm>
            <a:off x="338328" y="5216652"/>
            <a:ext cx="155448" cy="155448"/>
          </a:xfrm>
          <a:prstGeom prst="rect">
            <a:avLst/>
          </a:prstGeom>
          <a:noFill/>
          <a:ln/>
        </p:spPr>
        <p:txBody>
          <a:bodyPr wrap="square" lIns="0" tIns="0" rIns="0" bIns="0" rtlCol="0" anchor="ctr"/>
          <a:lstStyle/>
          <a:p>
            <a:pPr algn="ctr" indent="0" marL="0">
              <a:buNone/>
            </a:pPr>
            <a:r>
              <a:rPr lang="en-US" sz="650" b="1" dirty="0">
                <a:solidFill>
                  <a:srgbClr val="FFFFFF"/>
                </a:solidFill>
                <a:latin typeface="Arial" pitchFamily="34" charset="0"/>
                <a:ea typeface="Arial" pitchFamily="34" charset="-122"/>
                <a:cs typeface="Arial" pitchFamily="34" charset="-120"/>
              </a:rPr>
              <a:t>6</a:t>
            </a:r>
            <a:endParaRPr lang="en-US" sz="650" dirty="0"/>
          </a:p>
        </p:txBody>
      </p:sp>
      <p:sp>
        <p:nvSpPr>
          <p:cNvPr id="114" name="Text 112"/>
          <p:cNvSpPr/>
          <p:nvPr/>
        </p:nvSpPr>
        <p:spPr>
          <a:xfrm>
            <a:off x="548640" y="5161788"/>
            <a:ext cx="2066544" cy="155448"/>
          </a:xfrm>
          <a:prstGeom prst="rect">
            <a:avLst/>
          </a:prstGeom>
          <a:noFill/>
          <a:ln/>
        </p:spPr>
        <p:txBody>
          <a:bodyPr wrap="square" lIns="0" tIns="0" rIns="0" bIns="0" rtlCol="0" anchor="ctr"/>
          <a:lstStyle/>
          <a:p>
            <a:pPr algn="l" indent="0" marL="0">
              <a:buNone/>
            </a:pPr>
            <a:r>
              <a:rPr lang="en-US" sz="800" b="1" dirty="0">
                <a:solidFill>
                  <a:srgbClr val="3A3A3A"/>
                </a:solidFill>
                <a:latin typeface="Arial" pitchFamily="34" charset="0"/>
                <a:ea typeface="Arial" pitchFamily="34" charset="-122"/>
                <a:cs typeface="Arial" pitchFamily="34" charset="-120"/>
              </a:rPr>
              <a:t>Trace and immutable audit log</a:t>
            </a:r>
            <a:endParaRPr lang="en-US" sz="800" dirty="0"/>
          </a:p>
        </p:txBody>
      </p:sp>
      <p:sp>
        <p:nvSpPr>
          <p:cNvPr id="115" name="Text 113"/>
          <p:cNvSpPr/>
          <p:nvPr/>
        </p:nvSpPr>
        <p:spPr>
          <a:xfrm>
            <a:off x="548640" y="5308092"/>
            <a:ext cx="2066544" cy="128016"/>
          </a:xfrm>
          <a:prstGeom prst="rect">
            <a:avLst/>
          </a:prstGeom>
          <a:noFill/>
          <a:ln/>
        </p:spPr>
        <p:txBody>
          <a:bodyPr wrap="square" lIns="0" tIns="0" rIns="0" bIns="0" rtlCol="0" anchor="ctr"/>
          <a:lstStyle/>
          <a:p>
            <a:pPr algn="l" indent="0" marL="0">
              <a:buNone/>
            </a:pPr>
            <a:r>
              <a:rPr lang="en-US" sz="620" dirty="0">
                <a:solidFill>
                  <a:srgbClr val="8A8A8A"/>
                </a:solidFill>
                <a:latin typeface="Arial" pitchFamily="34" charset="0"/>
                <a:ea typeface="Arial" pitchFamily="34" charset="-122"/>
                <a:cs typeface="Arial" pitchFamily="34" charset="-120"/>
              </a:rPr>
              <a:t>covers  Accountability · Structural</a:t>
            </a:r>
            <a:endParaRPr lang="en-US" sz="620" dirty="0"/>
          </a:p>
        </p:txBody>
      </p:sp>
      <p:sp>
        <p:nvSpPr>
          <p:cNvPr id="116" name="Text 114"/>
          <p:cNvSpPr/>
          <p:nvPr/>
        </p:nvSpPr>
        <p:spPr>
          <a:xfrm>
            <a:off x="2743200" y="5116068"/>
            <a:ext cx="1883664" cy="347472"/>
          </a:xfrm>
          <a:prstGeom prst="rect">
            <a:avLst/>
          </a:prstGeom>
          <a:noFill/>
          <a:ln/>
        </p:spPr>
        <p:txBody>
          <a:bodyPr wrap="square" lIns="0" tIns="0" rIns="0" bIns="0" rtlCol="0" anchor="ctr"/>
          <a:lstStyle/>
          <a:p>
            <a:pPr algn="l" indent="0" marL="0">
              <a:lnSpc>
                <a:spcPts val="900"/>
              </a:lnSpc>
              <a:buNone/>
            </a:pPr>
            <a:r>
              <a:rPr lang="en-US" sz="700" dirty="0">
                <a:solidFill>
                  <a:srgbClr val="565656"/>
                </a:solidFill>
                <a:latin typeface="Arial" pitchFamily="34" charset="0"/>
                <a:ea typeface="Arial" pitchFamily="34" charset="-122"/>
                <a:cs typeface="Arial" pitchFamily="34" charset="-120"/>
              </a:rPr>
              <a:t>CloudTrail → Security Lake</a:t>
            </a:r>
            <a:endParaRPr lang="en-US" sz="700" dirty="0"/>
          </a:p>
        </p:txBody>
      </p:sp>
      <p:sp>
        <p:nvSpPr>
          <p:cNvPr id="117" name="Text 115"/>
          <p:cNvSpPr/>
          <p:nvPr/>
        </p:nvSpPr>
        <p:spPr>
          <a:xfrm>
            <a:off x="4754880" y="5116068"/>
            <a:ext cx="1883664" cy="347472"/>
          </a:xfrm>
          <a:prstGeom prst="rect">
            <a:avLst/>
          </a:prstGeom>
          <a:noFill/>
          <a:ln/>
        </p:spPr>
        <p:txBody>
          <a:bodyPr wrap="square" lIns="0" tIns="0" rIns="0" bIns="0" rtlCol="0" anchor="ctr"/>
          <a:lstStyle/>
          <a:p>
            <a:pPr algn="l" indent="0" marL="0">
              <a:lnSpc>
                <a:spcPts val="900"/>
              </a:lnSpc>
              <a:buNone/>
            </a:pPr>
            <a:r>
              <a:rPr lang="en-US" sz="700" dirty="0">
                <a:solidFill>
                  <a:srgbClr val="565656"/>
                </a:solidFill>
                <a:latin typeface="Arial" pitchFamily="34" charset="0"/>
                <a:ea typeface="Arial" pitchFamily="34" charset="-122"/>
                <a:cs typeface="Arial" pitchFamily="34" charset="-120"/>
              </a:rPr>
              <a:t>Azure Monitor → Sentinel</a:t>
            </a:r>
            <a:endParaRPr lang="en-US" sz="700" dirty="0"/>
          </a:p>
        </p:txBody>
      </p:sp>
      <p:sp>
        <p:nvSpPr>
          <p:cNvPr id="118" name="Text 116"/>
          <p:cNvSpPr/>
          <p:nvPr/>
        </p:nvSpPr>
        <p:spPr>
          <a:xfrm>
            <a:off x="6766560" y="5116068"/>
            <a:ext cx="1883664" cy="347472"/>
          </a:xfrm>
          <a:prstGeom prst="rect">
            <a:avLst/>
          </a:prstGeom>
          <a:noFill/>
          <a:ln/>
        </p:spPr>
        <p:txBody>
          <a:bodyPr wrap="square" lIns="0" tIns="0" rIns="0" bIns="0" rtlCol="0" anchor="ctr"/>
          <a:lstStyle/>
          <a:p>
            <a:pPr algn="l" indent="0" marL="0">
              <a:lnSpc>
                <a:spcPts val="900"/>
              </a:lnSpc>
              <a:buNone/>
            </a:pPr>
            <a:r>
              <a:rPr lang="en-US" sz="700" dirty="0">
                <a:solidFill>
                  <a:srgbClr val="565656"/>
                </a:solidFill>
                <a:latin typeface="Arial" pitchFamily="34" charset="0"/>
                <a:ea typeface="Arial" pitchFamily="34" charset="-122"/>
                <a:cs typeface="Arial" pitchFamily="34" charset="-120"/>
              </a:rPr>
              <a:t>Langfuse · OpenTelemetry → Splunk</a:t>
            </a:r>
            <a:endParaRPr lang="en-US" sz="700" dirty="0"/>
          </a:p>
        </p:txBody>
      </p:sp>
      <p:sp>
        <p:nvSpPr>
          <p:cNvPr id="119" name="Shape 117"/>
          <p:cNvSpPr/>
          <p:nvPr/>
        </p:nvSpPr>
        <p:spPr>
          <a:xfrm>
            <a:off x="274320" y="5504688"/>
            <a:ext cx="8595360" cy="457200"/>
          </a:xfrm>
          <a:prstGeom prst="roundRect">
            <a:avLst>
              <a:gd name="adj" fmla="val 8000"/>
            </a:avLst>
          </a:prstGeom>
          <a:solidFill>
            <a:srgbClr val="EBEFF3"/>
          </a:solidFill>
          <a:ln w="15875">
            <a:solidFill>
              <a:srgbClr val="003767"/>
            </a:solidFill>
            <a:prstDash val="solid"/>
          </a:ln>
        </p:spPr>
      </p:sp>
      <p:sp>
        <p:nvSpPr>
          <p:cNvPr id="120" name="Text 118"/>
          <p:cNvSpPr/>
          <p:nvPr/>
        </p:nvSpPr>
        <p:spPr>
          <a:xfrm>
            <a:off x="420624" y="5504688"/>
            <a:ext cx="8302752" cy="457200"/>
          </a:xfrm>
          <a:prstGeom prst="rect">
            <a:avLst/>
          </a:prstGeom>
          <a:noFill/>
          <a:ln/>
        </p:spPr>
        <p:txBody>
          <a:bodyPr wrap="square" lIns="0" tIns="0" rIns="0" bIns="0" rtlCol="0" anchor="ctr"/>
          <a:lstStyle/>
          <a:p>
            <a:pPr algn="l" indent="0" marL="0">
              <a:lnSpc>
                <a:spcPts val="1050"/>
              </a:lnSpc>
              <a:buNone/>
            </a:pPr>
            <a:r>
              <a:rPr lang="en-US" sz="850" b="1" dirty="0">
                <a:solidFill>
                  <a:srgbClr val="003767"/>
                </a:solidFill>
                <a:latin typeface="Arial" pitchFamily="34" charset="0"/>
                <a:ea typeface="Arial" pitchFamily="34" charset="-122"/>
                <a:cs typeface="Arial" pitchFamily="34" charset="-120"/>
              </a:rPr>
              <a:t>Start with rows 1 and 2. </a:t>
            </a:r>
            <a:pPr algn="l" indent="0" marL="0">
              <a:lnSpc>
                <a:spcPts val="1050"/>
              </a:lnSpc>
              <a:buNone/>
            </a:pPr>
            <a:r>
              <a:rPr lang="en-US" sz="850" dirty="0">
                <a:solidFill>
                  <a:srgbClr val="565656"/>
                </a:solidFill>
                <a:latin typeface="Arial" pitchFamily="34" charset="0"/>
                <a:ea typeface="Arial" pitchFamily="34" charset="-122"/>
                <a:cs typeface="Arial" pitchFamily="34" charset="-120"/>
              </a:rPr>
              <a:t>Scoped agent identity and a policy check at the tool boundary bound blast radius structurally — they stop an outcome you never authorised rather than trying to anticipate every misuse. Add row 6 next so you can prove what happened. Rows 3 to 5 can follow the second use case.</a:t>
            </a:r>
            <a:endParaRPr lang="en-US" sz="850" dirty="0"/>
          </a:p>
        </p:txBody>
      </p:sp>
      <p:sp>
        <p:nvSpPr>
          <p:cNvPr id="121" name="Text 119"/>
          <p:cNvSpPr/>
          <p:nvPr/>
        </p:nvSpPr>
        <p:spPr>
          <a:xfrm>
            <a:off x="457200" y="6016752"/>
            <a:ext cx="8229600" cy="201168"/>
          </a:xfrm>
          <a:prstGeom prst="rect">
            <a:avLst/>
          </a:prstGeom>
          <a:noFill/>
          <a:ln/>
        </p:spPr>
        <p:txBody>
          <a:bodyPr wrap="square" lIns="0" tIns="0" rIns="0" bIns="0" rtlCol="0" anchor="ctr"/>
          <a:lstStyle/>
          <a:p>
            <a:pPr algn="ctr" indent="0" marL="0">
              <a:buNone/>
            </a:pPr>
            <a:r>
              <a:rPr lang="en-US" sz="680" i="1" dirty="0">
                <a:solidFill>
                  <a:srgbClr val="9A9A9A"/>
                </a:solidFill>
                <a:latin typeface="Arial" pitchFamily="34" charset="0"/>
                <a:ea typeface="Arial" pitchFamily="34" charset="-122"/>
                <a:cs typeface="Arial" pitchFamily="34" charset="-120"/>
              </a:rPr>
              <a:t>Products named are examples of each control category, not recommendations or an endorsement — verify current capability, licensing and fit before selecting.</a:t>
            </a:r>
            <a:endParaRPr lang="en-US" sz="68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57200" y="146304"/>
            <a:ext cx="8229600" cy="402336"/>
          </a:xfrm>
          <a:prstGeom prst="rect">
            <a:avLst/>
          </a:prstGeom>
          <a:noFill/>
          <a:ln/>
        </p:spPr>
        <p:txBody>
          <a:bodyPr wrap="square" rtlCol="0" anchor="ctr"/>
          <a:lstStyle/>
          <a:p>
            <a:pPr algn="ctr" indent="0" marL="0">
              <a:buNone/>
            </a:pPr>
            <a:r>
              <a:rPr lang="en-US" sz="2600" b="1" dirty="0">
                <a:solidFill>
                  <a:srgbClr val="9031AA"/>
                </a:solidFill>
                <a:latin typeface="Arial" pitchFamily="34" charset="0"/>
                <a:ea typeface="Arial" pitchFamily="34" charset="-122"/>
                <a:cs typeface="Arial" pitchFamily="34" charset="-120"/>
              </a:rPr>
              <a:t>1.  Inputs — Risk, Control and Tooling</a:t>
            </a:r>
            <a:endParaRPr lang="en-US" sz="2600" dirty="0"/>
          </a:p>
        </p:txBody>
      </p:sp>
      <p:sp>
        <p:nvSpPr>
          <p:cNvPr id="3" name="Text 1"/>
          <p:cNvSpPr/>
          <p:nvPr/>
        </p:nvSpPr>
        <p:spPr>
          <a:xfrm>
            <a:off x="457200" y="576072"/>
            <a:ext cx="8229600" cy="228600"/>
          </a:xfrm>
          <a:prstGeom prst="rect">
            <a:avLst/>
          </a:prstGeom>
          <a:noFill/>
          <a:ln/>
        </p:spPr>
        <p:txBody>
          <a:bodyPr wrap="square" lIns="0" tIns="0" rIns="0" bIns="0" rtlCol="0" anchor="ctr"/>
          <a:lstStyle/>
          <a:p>
            <a:pPr algn="ctr" indent="0" marL="0">
              <a:buNone/>
            </a:pPr>
            <a:r>
              <a:rPr lang="en-US" sz="1150" dirty="0">
                <a:solidFill>
                  <a:srgbClr val="888888"/>
                </a:solidFill>
                <a:latin typeface="Arial" pitchFamily="34" charset="0"/>
                <a:ea typeface="Arial" pitchFamily="34" charset="-122"/>
                <a:cs typeface="Arial" pitchFamily="34" charset="-120"/>
              </a:rPr>
              <a:t>User prompt · operating context · config · audio/video · documents · vector &amp; RAG data · triggers</a:t>
            </a:r>
            <a:endParaRPr lang="en-US" sz="1150" dirty="0"/>
          </a:p>
        </p:txBody>
      </p:sp>
      <p:sp>
        <p:nvSpPr>
          <p:cNvPr id="4" name="Shape 2"/>
          <p:cNvSpPr/>
          <p:nvPr/>
        </p:nvSpPr>
        <p:spPr>
          <a:xfrm>
            <a:off x="0" y="950976"/>
            <a:ext cx="9144000" cy="0"/>
          </a:xfrm>
          <a:prstGeom prst="line">
            <a:avLst/>
          </a:prstGeom>
          <a:noFill/>
          <a:ln w="22225">
            <a:solidFill>
              <a:srgbClr val="003767"/>
            </a:solidFill>
            <a:prstDash val="solid"/>
          </a:ln>
        </p:spPr>
      </p:sp>
      <p:sp>
        <p:nvSpPr>
          <p:cNvPr id="5" name="Shape 3"/>
          <p:cNvSpPr/>
          <p:nvPr/>
        </p:nvSpPr>
        <p:spPr>
          <a:xfrm>
            <a:off x="0" y="6355080"/>
            <a:ext cx="9144000" cy="0"/>
          </a:xfrm>
          <a:prstGeom prst="line">
            <a:avLst/>
          </a:prstGeom>
          <a:noFill/>
          <a:ln w="22225">
            <a:solidFill>
              <a:srgbClr val="003767"/>
            </a:solidFill>
            <a:prstDash val="solid"/>
          </a:ln>
        </p:spPr>
      </p:sp>
      <p:sp>
        <p:nvSpPr>
          <p:cNvPr id="6" name="Text 4"/>
          <p:cNvSpPr/>
          <p:nvPr/>
        </p:nvSpPr>
        <p:spPr>
          <a:xfrm>
            <a:off x="320040" y="6419088"/>
            <a:ext cx="2011680" cy="182880"/>
          </a:xfrm>
          <a:prstGeom prst="rect">
            <a:avLst/>
          </a:prstGeom>
          <a:noFill/>
          <a:ln/>
        </p:spPr>
        <p:txBody>
          <a:bodyPr wrap="square" lIns="0" tIns="0" rIns="0" bIns="0" rtlCol="0" anchor="ctr"/>
          <a:lstStyle/>
          <a:p>
            <a:pPr algn="l" indent="0" marL="0">
              <a:buNone/>
            </a:pPr>
            <a:r>
              <a:rPr lang="en-US" sz="800" dirty="0">
                <a:solidFill>
                  <a:srgbClr val="000000"/>
                </a:solidFill>
                <a:latin typeface="Arial" pitchFamily="34" charset="0"/>
                <a:ea typeface="Arial" pitchFamily="34" charset="-122"/>
                <a:cs typeface="Arial" pitchFamily="34" charset="-120"/>
              </a:rPr>
              <a:t>2026 DSP 3</a:t>
            </a:r>
            <a:endParaRPr lang="en-US" sz="800" dirty="0"/>
          </a:p>
        </p:txBody>
      </p:sp>
      <p:sp>
        <p:nvSpPr>
          <p:cNvPr id="7" name="Shape 5"/>
          <p:cNvSpPr/>
          <p:nvPr/>
        </p:nvSpPr>
        <p:spPr>
          <a:xfrm>
            <a:off x="274320" y="1078992"/>
            <a:ext cx="1737360" cy="4151376"/>
          </a:xfrm>
          <a:prstGeom prst="roundRect">
            <a:avLst>
              <a:gd name="adj" fmla="val 2632"/>
            </a:avLst>
          </a:prstGeom>
          <a:solidFill>
            <a:srgbClr val="F1E9FD"/>
          </a:solidFill>
          <a:ln w="19050">
            <a:solidFill>
              <a:srgbClr val="622195"/>
            </a:solidFill>
            <a:prstDash val="solid"/>
          </a:ln>
        </p:spPr>
      </p:sp>
      <p:sp>
        <p:nvSpPr>
          <p:cNvPr id="8" name="Shape 6"/>
          <p:cNvSpPr/>
          <p:nvPr/>
        </p:nvSpPr>
        <p:spPr>
          <a:xfrm>
            <a:off x="274320" y="1078992"/>
            <a:ext cx="1737360" cy="310896"/>
          </a:xfrm>
          <a:prstGeom prst="roundRect">
            <a:avLst>
              <a:gd name="adj" fmla="val 17647"/>
            </a:avLst>
          </a:prstGeom>
          <a:solidFill>
            <a:srgbClr val="9031AA"/>
          </a:solidFill>
          <a:ln w="12700">
            <a:solidFill>
              <a:srgbClr val="9031AA"/>
            </a:solidFill>
            <a:prstDash val="solid"/>
          </a:ln>
        </p:spPr>
      </p:sp>
      <p:sp>
        <p:nvSpPr>
          <p:cNvPr id="9" name="Text 7"/>
          <p:cNvSpPr/>
          <p:nvPr/>
        </p:nvSpPr>
        <p:spPr>
          <a:xfrm>
            <a:off x="274320" y="1078992"/>
            <a:ext cx="1737360"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1.  INPUTS</a:t>
            </a:r>
            <a:endParaRPr lang="en-US" sz="1150" dirty="0"/>
          </a:p>
        </p:txBody>
      </p:sp>
      <p:sp>
        <p:nvSpPr>
          <p:cNvPr id="10" name="Text 8"/>
          <p:cNvSpPr/>
          <p:nvPr/>
        </p:nvSpPr>
        <p:spPr>
          <a:xfrm>
            <a:off x="329184" y="1499616"/>
            <a:ext cx="1627632" cy="201168"/>
          </a:xfrm>
          <a:prstGeom prst="rect">
            <a:avLst/>
          </a:prstGeom>
          <a:noFill/>
          <a:ln/>
        </p:spPr>
        <p:txBody>
          <a:bodyPr wrap="square" lIns="0" tIns="0" rIns="0" bIns="0" rtlCol="0" anchor="ctr"/>
          <a:lstStyle/>
          <a:p>
            <a:pPr algn="ctr" indent="0" marL="0">
              <a:buNone/>
            </a:pPr>
            <a:r>
              <a:rPr lang="en-US" sz="1050" b="1" dirty="0">
                <a:solidFill>
                  <a:srgbClr val="622195"/>
                </a:solidFill>
                <a:latin typeface="Arial" pitchFamily="34" charset="0"/>
                <a:ea typeface="Arial" pitchFamily="34" charset="-122"/>
                <a:cs typeface="Arial" pitchFamily="34" charset="-120"/>
              </a:rPr>
              <a:t>User prompt</a:t>
            </a:r>
            <a:endParaRPr lang="en-US" sz="1050" dirty="0"/>
          </a:p>
        </p:txBody>
      </p:sp>
      <p:sp>
        <p:nvSpPr>
          <p:cNvPr id="11" name="Text 9"/>
          <p:cNvSpPr/>
          <p:nvPr/>
        </p:nvSpPr>
        <p:spPr>
          <a:xfrm>
            <a:off x="320040" y="1737360"/>
            <a:ext cx="1645920" cy="1444752"/>
          </a:xfrm>
          <a:prstGeom prst="rect">
            <a:avLst/>
          </a:prstGeom>
          <a:noFill/>
          <a:ln/>
        </p:spPr>
        <p:txBody>
          <a:bodyPr wrap="square" lIns="0" tIns="0" rIns="0" bIns="0" rtlCol="0" anchor="ctr"/>
          <a:lstStyle/>
          <a:p>
            <a:pPr algn="ctr" indent="0" marL="0">
              <a:lnSpc>
                <a:spcPts val="1800"/>
              </a:lnSpc>
              <a:buNone/>
            </a:pPr>
            <a:r>
              <a:rPr lang="en-US" sz="1000" dirty="0">
                <a:solidFill>
                  <a:srgbClr val="622195"/>
                </a:solidFill>
                <a:latin typeface="Arial" pitchFamily="34" charset="0"/>
                <a:ea typeface="Arial" pitchFamily="34" charset="-122"/>
                <a:cs typeface="Arial" pitchFamily="34" charset="-120"/>
              </a:rPr>
              <a:t>Operating context</a:t>
            </a:r>
            <a:endParaRPr lang="en-US" sz="1000" dirty="0"/>
          </a:p>
          <a:p>
            <a:pPr algn="ctr" indent="0" marL="0">
              <a:lnSpc>
                <a:spcPts val="1800"/>
              </a:lnSpc>
              <a:buNone/>
            </a:pPr>
            <a:r>
              <a:rPr lang="en-US" sz="1000" dirty="0">
                <a:solidFill>
                  <a:srgbClr val="622195"/>
                </a:solidFill>
                <a:latin typeface="Arial" pitchFamily="34" charset="0"/>
                <a:ea typeface="Arial" pitchFamily="34" charset="-122"/>
                <a:cs typeface="Arial" pitchFamily="34" charset="-120"/>
              </a:rPr>
              <a:t>Config parameters</a:t>
            </a:r>
            <a:endParaRPr lang="en-US" sz="1000" dirty="0"/>
          </a:p>
          <a:p>
            <a:pPr algn="ctr" indent="0" marL="0">
              <a:lnSpc>
                <a:spcPts val="1800"/>
              </a:lnSpc>
              <a:buNone/>
            </a:pPr>
            <a:r>
              <a:rPr lang="en-US" sz="1000" dirty="0">
                <a:solidFill>
                  <a:srgbClr val="622195"/>
                </a:solidFill>
                <a:latin typeface="Arial" pitchFamily="34" charset="0"/>
                <a:ea typeface="Arial" pitchFamily="34" charset="-122"/>
                <a:cs typeface="Arial" pitchFamily="34" charset="-120"/>
              </a:rPr>
              <a:t>Audio / video</a:t>
            </a:r>
            <a:endParaRPr lang="en-US" sz="1000" dirty="0"/>
          </a:p>
          <a:p>
            <a:pPr algn="ctr" indent="0" marL="0">
              <a:lnSpc>
                <a:spcPts val="1800"/>
              </a:lnSpc>
              <a:buNone/>
            </a:pPr>
            <a:r>
              <a:rPr lang="en-US" sz="1000" dirty="0">
                <a:solidFill>
                  <a:srgbClr val="622195"/>
                </a:solidFill>
                <a:latin typeface="Arial" pitchFamily="34" charset="0"/>
                <a:ea typeface="Arial" pitchFamily="34" charset="-122"/>
                <a:cs typeface="Arial" pitchFamily="34" charset="-120"/>
              </a:rPr>
              <a:t>Documents</a:t>
            </a:r>
            <a:endParaRPr lang="en-US" sz="1000" dirty="0"/>
          </a:p>
          <a:p>
            <a:pPr algn="ctr" indent="0" marL="0">
              <a:lnSpc>
                <a:spcPts val="1800"/>
              </a:lnSpc>
              <a:buNone/>
            </a:pPr>
            <a:r>
              <a:rPr lang="en-US" sz="1000" dirty="0">
                <a:solidFill>
                  <a:srgbClr val="622195"/>
                </a:solidFill>
                <a:latin typeface="Arial" pitchFamily="34" charset="0"/>
                <a:ea typeface="Arial" pitchFamily="34" charset="-122"/>
                <a:cs typeface="Arial" pitchFamily="34" charset="-120"/>
              </a:rPr>
              <a:t>Vector / RAG data</a:t>
            </a:r>
            <a:endParaRPr lang="en-US" sz="1000" dirty="0"/>
          </a:p>
          <a:p>
            <a:pPr algn="ctr" indent="0" marL="0">
              <a:lnSpc>
                <a:spcPts val="1800"/>
              </a:lnSpc>
              <a:buNone/>
            </a:pPr>
            <a:r>
              <a:rPr lang="en-US" sz="1000" dirty="0">
                <a:solidFill>
                  <a:srgbClr val="622195"/>
                </a:solidFill>
                <a:latin typeface="Arial" pitchFamily="34" charset="0"/>
                <a:ea typeface="Arial" pitchFamily="34" charset="-122"/>
                <a:cs typeface="Arial" pitchFamily="34" charset="-120"/>
              </a:rPr>
              <a:t>Trigger conditions</a:t>
            </a:r>
            <a:endParaRPr lang="en-US" sz="1000" dirty="0"/>
          </a:p>
        </p:txBody>
      </p:sp>
      <p:sp>
        <p:nvSpPr>
          <p:cNvPr id="12" name="Shape 10"/>
          <p:cNvSpPr/>
          <p:nvPr/>
        </p:nvSpPr>
        <p:spPr>
          <a:xfrm>
            <a:off x="493776" y="3218688"/>
            <a:ext cx="1298448" cy="0"/>
          </a:xfrm>
          <a:prstGeom prst="line">
            <a:avLst/>
          </a:prstGeom>
          <a:noFill/>
          <a:ln w="12700">
            <a:solidFill>
              <a:srgbClr val="622195"/>
            </a:solidFill>
            <a:prstDash val="dash"/>
          </a:ln>
        </p:spPr>
      </p:sp>
      <p:sp>
        <p:nvSpPr>
          <p:cNvPr id="13" name="Shape 11"/>
          <p:cNvSpPr/>
          <p:nvPr/>
        </p:nvSpPr>
        <p:spPr>
          <a:xfrm>
            <a:off x="274320" y="3364992"/>
            <a:ext cx="1737360" cy="310896"/>
          </a:xfrm>
          <a:prstGeom prst="roundRect">
            <a:avLst>
              <a:gd name="adj" fmla="val 17647"/>
            </a:avLst>
          </a:prstGeom>
          <a:solidFill>
            <a:srgbClr val="C7BADB"/>
          </a:solidFill>
          <a:ln w="12700">
            <a:solidFill>
              <a:srgbClr val="C7BADB"/>
            </a:solidFill>
            <a:prstDash val="solid"/>
          </a:ln>
        </p:spPr>
      </p:sp>
      <p:sp>
        <p:nvSpPr>
          <p:cNvPr id="14" name="Text 12"/>
          <p:cNvSpPr/>
          <p:nvPr/>
        </p:nvSpPr>
        <p:spPr>
          <a:xfrm>
            <a:off x="274320" y="3364992"/>
            <a:ext cx="1737360"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2.  TRAINING</a:t>
            </a:r>
            <a:endParaRPr lang="en-US" sz="1150" dirty="0"/>
          </a:p>
        </p:txBody>
      </p:sp>
      <p:sp>
        <p:nvSpPr>
          <p:cNvPr id="15" name="Text 13"/>
          <p:cNvSpPr/>
          <p:nvPr/>
        </p:nvSpPr>
        <p:spPr>
          <a:xfrm>
            <a:off x="320040" y="3822192"/>
            <a:ext cx="1645920" cy="987552"/>
          </a:xfrm>
          <a:prstGeom prst="rect">
            <a:avLst/>
          </a:prstGeom>
          <a:noFill/>
          <a:ln/>
        </p:spPr>
        <p:txBody>
          <a:bodyPr wrap="square" lIns="0" tIns="0" rIns="0" bIns="0" rtlCol="0" anchor="ctr"/>
          <a:lstStyle/>
          <a:p>
            <a:pPr algn="ctr" indent="0" marL="0">
              <a:lnSpc>
                <a:spcPts val="1800"/>
              </a:lnSpc>
              <a:buNone/>
            </a:pPr>
            <a:r>
              <a:rPr lang="en-US" sz="1000" dirty="0">
                <a:solidFill>
                  <a:srgbClr val="C3B5D9"/>
                </a:solidFill>
                <a:latin typeface="Arial" pitchFamily="34" charset="0"/>
                <a:ea typeface="Arial" pitchFamily="34" charset="-122"/>
                <a:cs typeface="Arial" pitchFamily="34" charset="-120"/>
              </a:rPr>
              <a:t>Training data</a:t>
            </a:r>
            <a:endParaRPr lang="en-US" sz="1000" dirty="0"/>
          </a:p>
          <a:p>
            <a:pPr algn="ctr" indent="0" marL="0">
              <a:lnSpc>
                <a:spcPts val="1800"/>
              </a:lnSpc>
              <a:buNone/>
            </a:pPr>
            <a:r>
              <a:rPr lang="en-US" sz="1000" dirty="0">
                <a:solidFill>
                  <a:srgbClr val="C3B5D9"/>
                </a:solidFill>
                <a:latin typeface="Arial" pitchFamily="34" charset="0"/>
                <a:ea typeface="Arial" pitchFamily="34" charset="-122"/>
                <a:cs typeface="Arial" pitchFamily="34" charset="-120"/>
              </a:rPr>
              <a:t>Algorithms</a:t>
            </a:r>
            <a:endParaRPr lang="en-US" sz="1000" dirty="0"/>
          </a:p>
          <a:p>
            <a:pPr algn="ctr" indent="0" marL="0">
              <a:lnSpc>
                <a:spcPts val="1800"/>
              </a:lnSpc>
              <a:buNone/>
            </a:pPr>
            <a:r>
              <a:rPr lang="en-US" sz="1000" dirty="0">
                <a:solidFill>
                  <a:srgbClr val="C3B5D9"/>
                </a:solidFill>
                <a:latin typeface="Arial" pitchFamily="34" charset="0"/>
                <a:ea typeface="Arial" pitchFamily="34" charset="-122"/>
                <a:cs typeface="Arial" pitchFamily="34" charset="-120"/>
              </a:rPr>
              <a:t>Pre-trained LLM</a:t>
            </a:r>
            <a:endParaRPr lang="en-US" sz="1000" dirty="0"/>
          </a:p>
          <a:p>
            <a:pPr algn="ctr" indent="0" marL="0">
              <a:lnSpc>
                <a:spcPts val="1800"/>
              </a:lnSpc>
              <a:buNone/>
            </a:pPr>
            <a:r>
              <a:rPr lang="en-US" sz="1000" dirty="0">
                <a:solidFill>
                  <a:srgbClr val="C3B5D9"/>
                </a:solidFill>
                <a:latin typeface="Arial" pitchFamily="34" charset="0"/>
                <a:ea typeface="Arial" pitchFamily="34" charset="-122"/>
                <a:cs typeface="Arial" pitchFamily="34" charset="-120"/>
              </a:rPr>
              <a:t>Fine-tuning data</a:t>
            </a:r>
            <a:endParaRPr lang="en-US" sz="1000" dirty="0"/>
          </a:p>
        </p:txBody>
      </p:sp>
      <p:sp>
        <p:nvSpPr>
          <p:cNvPr id="16" name="Shape 14"/>
          <p:cNvSpPr/>
          <p:nvPr/>
        </p:nvSpPr>
        <p:spPr>
          <a:xfrm>
            <a:off x="2212848" y="1078992"/>
            <a:ext cx="4718304" cy="4151376"/>
          </a:xfrm>
          <a:prstGeom prst="roundRect">
            <a:avLst>
              <a:gd name="adj" fmla="val 881"/>
            </a:avLst>
          </a:prstGeom>
          <a:solidFill>
            <a:srgbClr val="F9FBFE"/>
          </a:solidFill>
          <a:ln w="22225">
            <a:solidFill>
              <a:srgbClr val="C3D5F6"/>
            </a:solidFill>
            <a:prstDash val="solid"/>
          </a:ln>
        </p:spPr>
      </p:sp>
      <p:sp>
        <p:nvSpPr>
          <p:cNvPr id="17" name="Shape 15"/>
          <p:cNvSpPr/>
          <p:nvPr/>
        </p:nvSpPr>
        <p:spPr>
          <a:xfrm>
            <a:off x="2212848" y="1078992"/>
            <a:ext cx="4718304" cy="310896"/>
          </a:xfrm>
          <a:prstGeom prst="roundRect">
            <a:avLst>
              <a:gd name="adj" fmla="val 17647"/>
            </a:avLst>
          </a:prstGeom>
          <a:solidFill>
            <a:srgbClr val="C3D5F6"/>
          </a:solidFill>
          <a:ln w="12700">
            <a:solidFill>
              <a:srgbClr val="C3D5F6"/>
            </a:solidFill>
            <a:prstDash val="solid"/>
          </a:ln>
        </p:spPr>
      </p:sp>
      <p:sp>
        <p:nvSpPr>
          <p:cNvPr id="18" name="Text 16"/>
          <p:cNvSpPr/>
          <p:nvPr/>
        </p:nvSpPr>
        <p:spPr>
          <a:xfrm>
            <a:off x="2212848" y="1078992"/>
            <a:ext cx="4718304"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3.  AGENTIC AI SYSTEM  (CISA / ASD ACSC — Figure 1)</a:t>
            </a:r>
            <a:endParaRPr lang="en-US" sz="1150" dirty="0"/>
          </a:p>
        </p:txBody>
      </p:sp>
      <p:sp>
        <p:nvSpPr>
          <p:cNvPr id="19" name="Shape 17"/>
          <p:cNvSpPr/>
          <p:nvPr/>
        </p:nvSpPr>
        <p:spPr>
          <a:xfrm>
            <a:off x="2487168" y="1499616"/>
            <a:ext cx="4169664" cy="731520"/>
          </a:xfrm>
          <a:prstGeom prst="roundRect">
            <a:avLst>
              <a:gd name="adj" fmla="val 6250"/>
            </a:avLst>
          </a:prstGeom>
          <a:solidFill>
            <a:srgbClr val="FFFFFF"/>
          </a:solidFill>
          <a:ln w="19050">
            <a:solidFill>
              <a:srgbClr val="C3D5F6"/>
            </a:solidFill>
            <a:prstDash val="solid"/>
          </a:ln>
        </p:spPr>
      </p:sp>
      <p:sp>
        <p:nvSpPr>
          <p:cNvPr id="20" name="Text 18"/>
          <p:cNvSpPr/>
          <p:nvPr/>
        </p:nvSpPr>
        <p:spPr>
          <a:xfrm>
            <a:off x="2487168" y="1554480"/>
            <a:ext cx="4169664" cy="219456"/>
          </a:xfrm>
          <a:prstGeom prst="rect">
            <a:avLst/>
          </a:prstGeom>
          <a:noFill/>
          <a:ln/>
        </p:spPr>
        <p:txBody>
          <a:bodyPr wrap="square" lIns="0" tIns="0" rIns="0" bIns="0" rtlCol="0" anchor="ctr"/>
          <a:lstStyle/>
          <a:p>
            <a:pPr algn="ctr" indent="0" marL="0">
              <a:buNone/>
            </a:pPr>
            <a:r>
              <a:rPr lang="en-US" sz="1300" b="1" dirty="0">
                <a:solidFill>
                  <a:srgbClr val="B8C4DF"/>
                </a:solidFill>
                <a:latin typeface="Arial" pitchFamily="34" charset="0"/>
                <a:ea typeface="Arial" pitchFamily="34" charset="-122"/>
                <a:cs typeface="Arial" pitchFamily="34" charset="-120"/>
              </a:rPr>
              <a:t>LLM Core — Statistical Model</a:t>
            </a:r>
            <a:endParaRPr lang="en-US" sz="1300" dirty="0"/>
          </a:p>
        </p:txBody>
      </p:sp>
      <p:sp>
        <p:nvSpPr>
          <p:cNvPr id="21" name="Text 19"/>
          <p:cNvSpPr/>
          <p:nvPr/>
        </p:nvSpPr>
        <p:spPr>
          <a:xfrm>
            <a:off x="2487168" y="1773936"/>
            <a:ext cx="4169664" cy="182880"/>
          </a:xfrm>
          <a:prstGeom prst="rect">
            <a:avLst/>
          </a:prstGeom>
          <a:noFill/>
          <a:ln/>
        </p:spPr>
        <p:txBody>
          <a:bodyPr wrap="square" lIns="0" tIns="0" rIns="0" bIns="0" rtlCol="0" anchor="ctr"/>
          <a:lstStyle/>
          <a:p>
            <a:pPr algn="ctr" indent="0" marL="0">
              <a:buNone/>
            </a:pPr>
            <a:r>
              <a:rPr lang="en-US" sz="950" dirty="0">
                <a:solidFill>
                  <a:srgbClr val="B8C4DF"/>
                </a:solidFill>
                <a:latin typeface="Arial" pitchFamily="34" charset="0"/>
                <a:ea typeface="Arial" pitchFamily="34" charset="-122"/>
                <a:cs typeface="Arial" pitchFamily="34" charset="-120"/>
              </a:rPr>
              <a:t>Interprets world state · reasons · plans · decides · takes actions</a:t>
            </a:r>
            <a:endParaRPr lang="en-US" sz="950" dirty="0"/>
          </a:p>
        </p:txBody>
      </p:sp>
      <p:sp>
        <p:nvSpPr>
          <p:cNvPr id="22" name="Text 20"/>
          <p:cNvSpPr/>
          <p:nvPr/>
        </p:nvSpPr>
        <p:spPr>
          <a:xfrm>
            <a:off x="2487168" y="1956816"/>
            <a:ext cx="4169664" cy="182880"/>
          </a:xfrm>
          <a:prstGeom prst="rect">
            <a:avLst/>
          </a:prstGeom>
          <a:noFill/>
          <a:ln/>
        </p:spPr>
        <p:txBody>
          <a:bodyPr wrap="square" lIns="0" tIns="0" rIns="0" bIns="0" rtlCol="0" anchor="ctr"/>
          <a:lstStyle/>
          <a:p>
            <a:pPr algn="ctr" indent="0" marL="0">
              <a:buNone/>
            </a:pPr>
            <a:r>
              <a:rPr lang="en-US" sz="950" dirty="0">
                <a:solidFill>
                  <a:srgbClr val="BFD2F5"/>
                </a:solidFill>
                <a:latin typeface="Arial" pitchFamily="34" charset="0"/>
                <a:ea typeface="Arial" pitchFamily="34" charset="-122"/>
                <a:cs typeface="Arial" pitchFamily="34" charset="-120"/>
              </a:rPr>
              <a:t>Pursues measurable goals from user directions autonomously</a:t>
            </a:r>
            <a:endParaRPr lang="en-US" sz="950" dirty="0"/>
          </a:p>
        </p:txBody>
      </p:sp>
      <p:sp>
        <p:nvSpPr>
          <p:cNvPr id="23" name="Shape 21"/>
          <p:cNvSpPr/>
          <p:nvPr/>
        </p:nvSpPr>
        <p:spPr>
          <a:xfrm>
            <a:off x="2414016" y="2377440"/>
            <a:ext cx="1365504" cy="1261872"/>
          </a:xfrm>
          <a:prstGeom prst="roundRect">
            <a:avLst>
              <a:gd name="adj" fmla="val 3623"/>
            </a:avLst>
          </a:prstGeom>
          <a:solidFill>
            <a:srgbClr val="F9FCF9"/>
          </a:solidFill>
          <a:ln w="15875">
            <a:solidFill>
              <a:srgbClr val="C7D8C5"/>
            </a:solidFill>
            <a:prstDash val="solid"/>
          </a:ln>
        </p:spPr>
      </p:sp>
      <p:sp>
        <p:nvSpPr>
          <p:cNvPr id="24" name="Text 22"/>
          <p:cNvSpPr/>
          <p:nvPr/>
        </p:nvSpPr>
        <p:spPr>
          <a:xfrm>
            <a:off x="2414016" y="2450592"/>
            <a:ext cx="1365504" cy="201168"/>
          </a:xfrm>
          <a:prstGeom prst="rect">
            <a:avLst/>
          </a:prstGeom>
          <a:noFill/>
          <a:ln/>
        </p:spPr>
        <p:txBody>
          <a:bodyPr wrap="square" lIns="0" tIns="0" rIns="0" bIns="0" rtlCol="0" anchor="ctr"/>
          <a:lstStyle/>
          <a:p>
            <a:pPr algn="ctr" indent="0" marL="0">
              <a:buNone/>
            </a:pPr>
            <a:r>
              <a:rPr lang="en-US" sz="1100" b="1" dirty="0">
                <a:solidFill>
                  <a:srgbClr val="BDCBBA"/>
                </a:solidFill>
                <a:latin typeface="Arial" pitchFamily="34" charset="0"/>
                <a:ea typeface="Arial" pitchFamily="34" charset="-122"/>
                <a:cs typeface="Arial" pitchFamily="34" charset="-120"/>
              </a:rPr>
              <a:t>PLANNING</a:t>
            </a:r>
            <a:endParaRPr lang="en-US" sz="1100" dirty="0"/>
          </a:p>
        </p:txBody>
      </p:sp>
      <p:sp>
        <p:nvSpPr>
          <p:cNvPr id="25" name="Text 23"/>
          <p:cNvSpPr/>
          <p:nvPr/>
        </p:nvSpPr>
        <p:spPr>
          <a:xfrm>
            <a:off x="2450592" y="2706624"/>
            <a:ext cx="1292352" cy="859536"/>
          </a:xfrm>
          <a:prstGeom prst="rect">
            <a:avLst/>
          </a:prstGeom>
          <a:noFill/>
          <a:ln/>
        </p:spPr>
        <p:txBody>
          <a:bodyPr wrap="square" lIns="0" tIns="0" rIns="0" bIns="0" rtlCol="0" anchor="ctr"/>
          <a:lstStyle/>
          <a:p>
            <a:pPr algn="ctr" indent="0" marL="0">
              <a:lnSpc>
                <a:spcPts val="1400"/>
              </a:lnSpc>
              <a:buNone/>
            </a:pPr>
            <a:r>
              <a:rPr lang="en-US" sz="900" dirty="0">
                <a:solidFill>
                  <a:srgbClr val="BDCBBA"/>
                </a:solidFill>
                <a:latin typeface="Arial" pitchFamily="34" charset="0"/>
                <a:ea typeface="Arial" pitchFamily="34" charset="-122"/>
                <a:cs typeface="Arial" pitchFamily="34" charset="-120"/>
              </a:rPr>
              <a:t>Decomposes goals into</a:t>
            </a:r>
            <a:endParaRPr lang="en-US" sz="900" dirty="0"/>
          </a:p>
          <a:p>
            <a:pPr algn="ctr" indent="0" marL="0">
              <a:lnSpc>
                <a:spcPts val="1400"/>
              </a:lnSpc>
              <a:buNone/>
            </a:pPr>
            <a:r>
              <a:rPr lang="en-US" sz="900" dirty="0">
                <a:solidFill>
                  <a:srgbClr val="BDCBBA"/>
                </a:solidFill>
                <a:latin typeface="Arial" pitchFamily="34" charset="0"/>
                <a:ea typeface="Arial" pitchFamily="34" charset="-122"/>
                <a:cs typeface="Arial" pitchFamily="34" charset="-120"/>
              </a:rPr>
              <a:t>multi-step execution plans</a:t>
            </a:r>
            <a:endParaRPr lang="en-US" sz="900" dirty="0"/>
          </a:p>
          <a:p>
            <a:pPr algn="ctr" indent="0" marL="0">
              <a:lnSpc>
                <a:spcPts val="1400"/>
              </a:lnSpc>
              <a:buNone/>
            </a:pPr>
            <a:r>
              <a:rPr lang="en-US" sz="900" dirty="0">
                <a:solidFill>
                  <a:srgbClr val="BDCBBA"/>
                </a:solidFill>
                <a:latin typeface="Arial" pitchFamily="34" charset="0"/>
                <a:ea typeface="Arial" pitchFamily="34" charset="-122"/>
                <a:cs typeface="Arial" pitchFamily="34" charset="-120"/>
              </a:rPr>
              <a:t>Can spawn sub-agents</a:t>
            </a:r>
            <a:endParaRPr lang="en-US" sz="900" dirty="0"/>
          </a:p>
          <a:p>
            <a:pPr algn="ctr" indent="0" marL="0">
              <a:lnSpc>
                <a:spcPts val="1400"/>
              </a:lnSpc>
              <a:buNone/>
            </a:pPr>
            <a:r>
              <a:rPr lang="en-US" sz="900" dirty="0">
                <a:solidFill>
                  <a:srgbClr val="BDCBBA"/>
                </a:solidFill>
                <a:latin typeface="Arial" pitchFamily="34" charset="0"/>
                <a:ea typeface="Arial" pitchFamily="34" charset="-122"/>
                <a:cs typeface="Arial" pitchFamily="34" charset="-120"/>
              </a:rPr>
              <a:t>for specialist sub-tasks</a:t>
            </a:r>
            <a:endParaRPr lang="en-US" sz="900" dirty="0"/>
          </a:p>
        </p:txBody>
      </p:sp>
      <p:sp>
        <p:nvSpPr>
          <p:cNvPr id="26" name="Shape 24"/>
          <p:cNvSpPr/>
          <p:nvPr/>
        </p:nvSpPr>
        <p:spPr>
          <a:xfrm>
            <a:off x="3889248" y="2377440"/>
            <a:ext cx="1365504" cy="1261872"/>
          </a:xfrm>
          <a:prstGeom prst="roundRect">
            <a:avLst>
              <a:gd name="adj" fmla="val 3623"/>
            </a:avLst>
          </a:prstGeom>
          <a:solidFill>
            <a:srgbClr val="FEFCF7"/>
          </a:solidFill>
          <a:ln w="15875">
            <a:solidFill>
              <a:srgbClr val="F8DBC3"/>
            </a:solidFill>
            <a:prstDash val="solid"/>
          </a:ln>
        </p:spPr>
      </p:sp>
      <p:sp>
        <p:nvSpPr>
          <p:cNvPr id="27" name="Text 25"/>
          <p:cNvSpPr/>
          <p:nvPr/>
        </p:nvSpPr>
        <p:spPr>
          <a:xfrm>
            <a:off x="3889248" y="2450592"/>
            <a:ext cx="1365504" cy="201168"/>
          </a:xfrm>
          <a:prstGeom prst="rect">
            <a:avLst/>
          </a:prstGeom>
          <a:noFill/>
          <a:ln/>
        </p:spPr>
        <p:txBody>
          <a:bodyPr wrap="square" lIns="0" tIns="0" rIns="0" bIns="0" rtlCol="0" anchor="ctr"/>
          <a:lstStyle/>
          <a:p>
            <a:pPr algn="ctr" indent="0" marL="0">
              <a:buNone/>
            </a:pPr>
            <a:r>
              <a:rPr lang="en-US" sz="1100" b="1" dirty="0">
                <a:solidFill>
                  <a:srgbClr val="F2CBBA"/>
                </a:solidFill>
                <a:latin typeface="Arial" pitchFamily="34" charset="0"/>
                <a:ea typeface="Arial" pitchFamily="34" charset="-122"/>
                <a:cs typeface="Arial" pitchFamily="34" charset="-120"/>
              </a:rPr>
              <a:t>MEMORY</a:t>
            </a:r>
            <a:endParaRPr lang="en-US" sz="1100" dirty="0"/>
          </a:p>
        </p:txBody>
      </p:sp>
      <p:sp>
        <p:nvSpPr>
          <p:cNvPr id="28" name="Text 26"/>
          <p:cNvSpPr/>
          <p:nvPr/>
        </p:nvSpPr>
        <p:spPr>
          <a:xfrm>
            <a:off x="3925824" y="2706624"/>
            <a:ext cx="1292352" cy="859536"/>
          </a:xfrm>
          <a:prstGeom prst="rect">
            <a:avLst/>
          </a:prstGeom>
          <a:noFill/>
          <a:ln/>
        </p:spPr>
        <p:txBody>
          <a:bodyPr wrap="square" lIns="0" tIns="0" rIns="0" bIns="0" rtlCol="0" anchor="ctr"/>
          <a:lstStyle/>
          <a:p>
            <a:pPr algn="ctr" indent="0" marL="0">
              <a:lnSpc>
                <a:spcPts val="1400"/>
              </a:lnSpc>
              <a:buNone/>
            </a:pPr>
            <a:r>
              <a:rPr lang="en-US" sz="900" dirty="0">
                <a:solidFill>
                  <a:srgbClr val="F2CBBA"/>
                </a:solidFill>
                <a:latin typeface="Arial" pitchFamily="34" charset="0"/>
                <a:ea typeface="Arial" pitchFamily="34" charset="-122"/>
                <a:cs typeface="Arial" pitchFamily="34" charset="-120"/>
              </a:rPr>
              <a:t>Short-term (working ctx)</a:t>
            </a:r>
            <a:endParaRPr lang="en-US" sz="900" dirty="0"/>
          </a:p>
          <a:p>
            <a:pPr algn="ctr" indent="0" marL="0">
              <a:lnSpc>
                <a:spcPts val="1400"/>
              </a:lnSpc>
              <a:buNone/>
            </a:pPr>
            <a:r>
              <a:rPr lang="en-US" sz="900" dirty="0">
                <a:solidFill>
                  <a:srgbClr val="F2CBBA"/>
                </a:solidFill>
                <a:latin typeface="Arial" pitchFamily="34" charset="0"/>
                <a:ea typeface="Arial" pitchFamily="34" charset="-122"/>
                <a:cs typeface="Arial" pitchFamily="34" charset="-120"/>
              </a:rPr>
              <a:t>Long-term (knowledge)</a:t>
            </a:r>
            <a:endParaRPr lang="en-US" sz="900" dirty="0"/>
          </a:p>
          <a:p>
            <a:pPr algn="ctr" indent="0" marL="0">
              <a:lnSpc>
                <a:spcPts val="1400"/>
              </a:lnSpc>
              <a:buNone/>
            </a:pPr>
            <a:r>
              <a:rPr lang="en-US" sz="900" dirty="0">
                <a:solidFill>
                  <a:srgbClr val="F2CBBA"/>
                </a:solidFill>
                <a:latin typeface="Arial" pitchFamily="34" charset="0"/>
                <a:ea typeface="Arial" pitchFamily="34" charset="-122"/>
                <a:cs typeface="Arial" pitchFamily="34" charset="-120"/>
              </a:rPr>
              <a:t>External vector / RAG</a:t>
            </a:r>
            <a:endParaRPr lang="en-US" sz="900" dirty="0"/>
          </a:p>
          <a:p>
            <a:pPr algn="ctr" indent="0" marL="0">
              <a:lnSpc>
                <a:spcPts val="1400"/>
              </a:lnSpc>
              <a:buNone/>
            </a:pPr>
            <a:r>
              <a:rPr lang="en-US" sz="900" dirty="0">
                <a:solidFill>
                  <a:srgbClr val="F2CBBA"/>
                </a:solidFill>
                <a:latin typeface="Arial" pitchFamily="34" charset="0"/>
                <a:ea typeface="Arial" pitchFamily="34" charset="-122"/>
                <a:cs typeface="Arial" pitchFamily="34" charset="-120"/>
              </a:rPr>
              <a:t>Episodic memory store</a:t>
            </a:r>
            <a:endParaRPr lang="en-US" sz="900" dirty="0"/>
          </a:p>
        </p:txBody>
      </p:sp>
      <p:sp>
        <p:nvSpPr>
          <p:cNvPr id="29" name="Shape 27"/>
          <p:cNvSpPr/>
          <p:nvPr/>
        </p:nvSpPr>
        <p:spPr>
          <a:xfrm>
            <a:off x="5364480" y="2377440"/>
            <a:ext cx="1365504" cy="1261872"/>
          </a:xfrm>
          <a:prstGeom prst="roundRect">
            <a:avLst>
              <a:gd name="adj" fmla="val 3623"/>
            </a:avLst>
          </a:prstGeom>
          <a:solidFill>
            <a:srgbClr val="F8FBFE"/>
          </a:solidFill>
          <a:ln w="15875">
            <a:solidFill>
              <a:srgbClr val="C1D1EA"/>
            </a:solidFill>
            <a:prstDash val="solid"/>
          </a:ln>
        </p:spPr>
      </p:sp>
      <p:sp>
        <p:nvSpPr>
          <p:cNvPr id="30" name="Text 28"/>
          <p:cNvSpPr/>
          <p:nvPr/>
        </p:nvSpPr>
        <p:spPr>
          <a:xfrm>
            <a:off x="5364480" y="2450592"/>
            <a:ext cx="1365504" cy="201168"/>
          </a:xfrm>
          <a:prstGeom prst="rect">
            <a:avLst/>
          </a:prstGeom>
          <a:noFill/>
          <a:ln/>
        </p:spPr>
        <p:txBody>
          <a:bodyPr wrap="square" lIns="0" tIns="0" rIns="0" bIns="0" rtlCol="0" anchor="ctr"/>
          <a:lstStyle/>
          <a:p>
            <a:pPr algn="ctr" indent="0" marL="0">
              <a:buNone/>
            </a:pPr>
            <a:r>
              <a:rPr lang="en-US" sz="1100" b="1" dirty="0">
                <a:solidFill>
                  <a:srgbClr val="B8C4DF"/>
                </a:solidFill>
                <a:latin typeface="Arial" pitchFamily="34" charset="0"/>
                <a:ea typeface="Arial" pitchFamily="34" charset="-122"/>
                <a:cs typeface="Arial" pitchFamily="34" charset="-120"/>
              </a:rPr>
              <a:t>TOOLS &amp; DATA</a:t>
            </a:r>
            <a:endParaRPr lang="en-US" sz="1100" dirty="0"/>
          </a:p>
        </p:txBody>
      </p:sp>
      <p:sp>
        <p:nvSpPr>
          <p:cNvPr id="31" name="Text 29"/>
          <p:cNvSpPr/>
          <p:nvPr/>
        </p:nvSpPr>
        <p:spPr>
          <a:xfrm>
            <a:off x="5401056" y="2706624"/>
            <a:ext cx="1292352" cy="859536"/>
          </a:xfrm>
          <a:prstGeom prst="rect">
            <a:avLst/>
          </a:prstGeom>
          <a:noFill/>
          <a:ln/>
        </p:spPr>
        <p:txBody>
          <a:bodyPr wrap="square" lIns="0" tIns="0" rIns="0" bIns="0" rtlCol="0" anchor="ctr"/>
          <a:lstStyle/>
          <a:p>
            <a:pPr algn="ctr" indent="0" marL="0">
              <a:lnSpc>
                <a:spcPts val="1400"/>
              </a:lnSpc>
              <a:buNone/>
            </a:pPr>
            <a:r>
              <a:rPr lang="en-US" sz="900" dirty="0">
                <a:solidFill>
                  <a:srgbClr val="B8C4DF"/>
                </a:solidFill>
                <a:latin typeface="Arial" pitchFamily="34" charset="0"/>
                <a:ea typeface="Arial" pitchFamily="34" charset="-122"/>
                <a:cs typeface="Arial" pitchFamily="34" charset="-120"/>
              </a:rPr>
              <a:t>APIs · web · databases</a:t>
            </a:r>
            <a:endParaRPr lang="en-US" sz="900" dirty="0"/>
          </a:p>
          <a:p>
            <a:pPr algn="ctr" indent="0" marL="0">
              <a:lnSpc>
                <a:spcPts val="1400"/>
              </a:lnSpc>
              <a:buNone/>
            </a:pPr>
            <a:r>
              <a:rPr lang="en-US" sz="900" dirty="0">
                <a:solidFill>
                  <a:srgbClr val="B8C4DF"/>
                </a:solidFill>
                <a:latin typeface="Arial" pitchFamily="34" charset="0"/>
                <a:ea typeface="Arial" pitchFamily="34" charset="-122"/>
                <a:cs typeface="Arial" pitchFamily="34" charset="-120"/>
              </a:rPr>
              <a:t>Code executors · files</a:t>
            </a:r>
            <a:endParaRPr lang="en-US" sz="900" dirty="0"/>
          </a:p>
          <a:p>
            <a:pPr algn="ctr" indent="0" marL="0">
              <a:lnSpc>
                <a:spcPts val="1400"/>
              </a:lnSpc>
              <a:buNone/>
            </a:pPr>
            <a:r>
              <a:rPr lang="en-US" sz="900" dirty="0">
                <a:solidFill>
                  <a:srgbClr val="B8C4DF"/>
                </a:solidFill>
                <a:latin typeface="Arial" pitchFamily="34" charset="0"/>
                <a:ea typeface="Arial" pitchFamily="34" charset="-122"/>
                <a:cs typeface="Arial" pitchFamily="34" charset="-120"/>
              </a:rPr>
              <a:t>External data sources</a:t>
            </a:r>
            <a:endParaRPr lang="en-US" sz="900" dirty="0"/>
          </a:p>
          <a:p>
            <a:pPr algn="ctr" indent="0" marL="0">
              <a:lnSpc>
                <a:spcPts val="1400"/>
              </a:lnSpc>
              <a:buNone/>
            </a:pPr>
            <a:r>
              <a:rPr lang="en-US" sz="900" dirty="0">
                <a:solidFill>
                  <a:srgbClr val="B8C4DF"/>
                </a:solidFill>
                <a:latin typeface="Arial" pitchFamily="34" charset="0"/>
                <a:ea typeface="Arial" pitchFamily="34" charset="-122"/>
                <a:cs typeface="Arial" pitchFamily="34" charset="-120"/>
              </a:rPr>
              <a:t>Sub-agents (actuators)</a:t>
            </a:r>
            <a:endParaRPr lang="en-US" sz="900" dirty="0"/>
          </a:p>
        </p:txBody>
      </p:sp>
      <p:sp>
        <p:nvSpPr>
          <p:cNvPr id="32" name="Shape 30"/>
          <p:cNvSpPr/>
          <p:nvPr/>
        </p:nvSpPr>
        <p:spPr>
          <a:xfrm>
            <a:off x="2414016" y="3767328"/>
            <a:ext cx="4315968" cy="530352"/>
          </a:xfrm>
          <a:prstGeom prst="roundRect">
            <a:avLst>
              <a:gd name="adj" fmla="val 8621"/>
            </a:avLst>
          </a:prstGeom>
          <a:solidFill>
            <a:srgbClr val="FFFDF7"/>
          </a:solidFill>
          <a:ln w="19050">
            <a:solidFill>
              <a:srgbClr val="FAE6C8"/>
            </a:solidFill>
            <a:prstDash val="solid"/>
          </a:ln>
        </p:spPr>
      </p:sp>
      <p:sp>
        <p:nvSpPr>
          <p:cNvPr id="33" name="Text 31"/>
          <p:cNvSpPr/>
          <p:nvPr/>
        </p:nvSpPr>
        <p:spPr>
          <a:xfrm>
            <a:off x="2414016" y="3822192"/>
            <a:ext cx="4315968" cy="201168"/>
          </a:xfrm>
          <a:prstGeom prst="rect">
            <a:avLst/>
          </a:prstGeom>
          <a:noFill/>
          <a:ln/>
        </p:spPr>
        <p:txBody>
          <a:bodyPr wrap="square" lIns="0" tIns="0" rIns="0" bIns="0" rtlCol="0" anchor="ctr"/>
          <a:lstStyle/>
          <a:p>
            <a:pPr algn="ctr" indent="0" marL="0">
              <a:buNone/>
            </a:pPr>
            <a:r>
              <a:rPr lang="en-US" sz="1100" b="1" dirty="0">
                <a:solidFill>
                  <a:srgbClr val="F2CBBA"/>
                </a:solidFill>
                <a:latin typeface="Arial" pitchFamily="34" charset="0"/>
                <a:ea typeface="Arial" pitchFamily="34" charset="-122"/>
                <a:cs typeface="Arial" pitchFamily="34" charset="-120"/>
              </a:rPr>
              <a:t>ACTION &amp; EXECUTION PRIVILEGES</a:t>
            </a:r>
            <a:endParaRPr lang="en-US" sz="1100" dirty="0"/>
          </a:p>
        </p:txBody>
      </p:sp>
      <p:sp>
        <p:nvSpPr>
          <p:cNvPr id="34" name="Text 32"/>
          <p:cNvSpPr/>
          <p:nvPr/>
        </p:nvSpPr>
        <p:spPr>
          <a:xfrm>
            <a:off x="2468880" y="4023360"/>
            <a:ext cx="4206240" cy="219456"/>
          </a:xfrm>
          <a:prstGeom prst="rect">
            <a:avLst/>
          </a:prstGeom>
          <a:noFill/>
          <a:ln/>
        </p:spPr>
        <p:txBody>
          <a:bodyPr wrap="square" lIns="0" tIns="0" rIns="0" bIns="0" rtlCol="0" anchor="ctr"/>
          <a:lstStyle/>
          <a:p>
            <a:pPr algn="ctr" indent="0" marL="0">
              <a:buNone/>
            </a:pPr>
            <a:r>
              <a:rPr lang="en-US" sz="850" dirty="0">
                <a:solidFill>
                  <a:srgbClr val="F2CBBA"/>
                </a:solidFill>
                <a:latin typeface="Arial" pitchFamily="34" charset="0"/>
                <a:ea typeface="Arial" pitchFamily="34" charset="-122"/>
                <a:cs typeface="Arial" pitchFamily="34" charset="-120"/>
              </a:rPr>
              <a:t>Permissions to interact with tools, users, systems and operating environments · least privilege enforced</a:t>
            </a:r>
            <a:endParaRPr lang="en-US" sz="850" dirty="0"/>
          </a:p>
        </p:txBody>
      </p:sp>
      <p:sp>
        <p:nvSpPr>
          <p:cNvPr id="35" name="Text 33"/>
          <p:cNvSpPr/>
          <p:nvPr/>
        </p:nvSpPr>
        <p:spPr>
          <a:xfrm>
            <a:off x="2414016" y="4389120"/>
            <a:ext cx="4315968" cy="182880"/>
          </a:xfrm>
          <a:prstGeom prst="rect">
            <a:avLst/>
          </a:prstGeom>
          <a:noFill/>
          <a:ln/>
        </p:spPr>
        <p:txBody>
          <a:bodyPr wrap="square" lIns="0" tIns="0" rIns="0" bIns="0" rtlCol="0" anchor="ctr"/>
          <a:lstStyle/>
          <a:p>
            <a:pPr algn="l" indent="0" marL="0">
              <a:buNone/>
            </a:pPr>
            <a:r>
              <a:rPr lang="en-US" sz="900" b="1" dirty="0">
                <a:solidFill>
                  <a:srgbClr val="E3BCBA"/>
                </a:solidFill>
                <a:latin typeface="Arial" pitchFamily="34" charset="0"/>
                <a:ea typeface="Arial" pitchFamily="34" charset="-122"/>
                <a:cs typeface="Arial" pitchFamily="34" charset="-120"/>
              </a:rPr>
              <a:t>CISA / ASD ACSC RISK CATEGORIES:</a:t>
            </a:r>
            <a:endParaRPr lang="en-US" sz="900" dirty="0"/>
          </a:p>
        </p:txBody>
      </p:sp>
      <p:sp>
        <p:nvSpPr>
          <p:cNvPr id="36" name="Shape 34"/>
          <p:cNvSpPr/>
          <p:nvPr/>
        </p:nvSpPr>
        <p:spPr>
          <a:xfrm>
            <a:off x="2414016" y="4608576"/>
            <a:ext cx="804672" cy="292608"/>
          </a:xfrm>
          <a:prstGeom prst="roundRect">
            <a:avLst>
              <a:gd name="adj" fmla="val 18750"/>
            </a:avLst>
          </a:prstGeom>
          <a:solidFill>
            <a:srgbClr val="FDFAF9"/>
          </a:solidFill>
          <a:ln w="12700">
            <a:solidFill>
              <a:srgbClr val="F7E2E1"/>
            </a:solidFill>
            <a:prstDash val="solid"/>
          </a:ln>
        </p:spPr>
      </p:sp>
      <p:sp>
        <p:nvSpPr>
          <p:cNvPr id="37" name="Text 35"/>
          <p:cNvSpPr/>
          <p:nvPr/>
        </p:nvSpPr>
        <p:spPr>
          <a:xfrm>
            <a:off x="2414016" y="4608576"/>
            <a:ext cx="804672" cy="292608"/>
          </a:xfrm>
          <a:prstGeom prst="rect">
            <a:avLst/>
          </a:prstGeom>
          <a:noFill/>
          <a:ln/>
        </p:spPr>
        <p:txBody>
          <a:bodyPr wrap="square" lIns="0" tIns="0" rIns="0" bIns="0" rtlCol="0" anchor="ctr"/>
          <a:lstStyle/>
          <a:p>
            <a:pPr algn="ctr" indent="0" marL="0">
              <a:buNone/>
            </a:pPr>
            <a:r>
              <a:rPr lang="en-US" sz="800" dirty="0">
                <a:solidFill>
                  <a:srgbClr val="E3BCBA"/>
                </a:solidFill>
                <a:latin typeface="Arial" pitchFamily="34" charset="0"/>
                <a:ea typeface="Arial" pitchFamily="34" charset="-122"/>
                <a:cs typeface="Arial" pitchFamily="34" charset="-120"/>
              </a:rPr>
              <a:t>Privilege</a:t>
            </a:r>
            <a:endParaRPr lang="en-US" sz="800" dirty="0"/>
          </a:p>
        </p:txBody>
      </p:sp>
      <p:sp>
        <p:nvSpPr>
          <p:cNvPr id="38" name="Shape 36"/>
          <p:cNvSpPr/>
          <p:nvPr/>
        </p:nvSpPr>
        <p:spPr>
          <a:xfrm>
            <a:off x="3291840" y="4608576"/>
            <a:ext cx="804672" cy="292608"/>
          </a:xfrm>
          <a:prstGeom prst="roundRect">
            <a:avLst>
              <a:gd name="adj" fmla="val 18750"/>
            </a:avLst>
          </a:prstGeom>
          <a:solidFill>
            <a:srgbClr val="FDFAF9"/>
          </a:solidFill>
          <a:ln w="12700">
            <a:solidFill>
              <a:srgbClr val="F7E2E1"/>
            </a:solidFill>
            <a:prstDash val="solid"/>
          </a:ln>
        </p:spPr>
      </p:sp>
      <p:sp>
        <p:nvSpPr>
          <p:cNvPr id="39" name="Text 37"/>
          <p:cNvSpPr/>
          <p:nvPr/>
        </p:nvSpPr>
        <p:spPr>
          <a:xfrm>
            <a:off x="3291840" y="4608576"/>
            <a:ext cx="804672" cy="292608"/>
          </a:xfrm>
          <a:prstGeom prst="rect">
            <a:avLst/>
          </a:prstGeom>
          <a:noFill/>
          <a:ln/>
        </p:spPr>
        <p:txBody>
          <a:bodyPr wrap="square" lIns="0" tIns="0" rIns="0" bIns="0" rtlCol="0" anchor="ctr"/>
          <a:lstStyle/>
          <a:p>
            <a:pPr algn="ctr" indent="0" marL="0">
              <a:buNone/>
            </a:pPr>
            <a:r>
              <a:rPr lang="en-US" sz="800" dirty="0">
                <a:solidFill>
                  <a:srgbClr val="E3BCBA"/>
                </a:solidFill>
                <a:latin typeface="Arial" pitchFamily="34" charset="0"/>
                <a:ea typeface="Arial" pitchFamily="34" charset="-122"/>
                <a:cs typeface="Arial" pitchFamily="34" charset="-120"/>
              </a:rPr>
              <a:t>Design &amp; config</a:t>
            </a:r>
            <a:endParaRPr lang="en-US" sz="800" dirty="0"/>
          </a:p>
        </p:txBody>
      </p:sp>
      <p:sp>
        <p:nvSpPr>
          <p:cNvPr id="40" name="Shape 38"/>
          <p:cNvSpPr/>
          <p:nvPr/>
        </p:nvSpPr>
        <p:spPr>
          <a:xfrm>
            <a:off x="4169664" y="4608576"/>
            <a:ext cx="804672" cy="292608"/>
          </a:xfrm>
          <a:prstGeom prst="roundRect">
            <a:avLst>
              <a:gd name="adj" fmla="val 18750"/>
            </a:avLst>
          </a:prstGeom>
          <a:solidFill>
            <a:srgbClr val="FDFAF9"/>
          </a:solidFill>
          <a:ln w="12700">
            <a:solidFill>
              <a:srgbClr val="F7E2E1"/>
            </a:solidFill>
            <a:prstDash val="solid"/>
          </a:ln>
        </p:spPr>
      </p:sp>
      <p:sp>
        <p:nvSpPr>
          <p:cNvPr id="41" name="Text 39"/>
          <p:cNvSpPr/>
          <p:nvPr/>
        </p:nvSpPr>
        <p:spPr>
          <a:xfrm>
            <a:off x="4169664" y="4608576"/>
            <a:ext cx="804672" cy="292608"/>
          </a:xfrm>
          <a:prstGeom prst="rect">
            <a:avLst/>
          </a:prstGeom>
          <a:noFill/>
          <a:ln/>
        </p:spPr>
        <p:txBody>
          <a:bodyPr wrap="square" lIns="0" tIns="0" rIns="0" bIns="0" rtlCol="0" anchor="ctr"/>
          <a:lstStyle/>
          <a:p>
            <a:pPr algn="ctr" indent="0" marL="0">
              <a:buNone/>
            </a:pPr>
            <a:r>
              <a:rPr lang="en-US" sz="800" dirty="0">
                <a:solidFill>
                  <a:srgbClr val="E3BCBA"/>
                </a:solidFill>
                <a:latin typeface="Arial" pitchFamily="34" charset="0"/>
                <a:ea typeface="Arial" pitchFamily="34" charset="-122"/>
                <a:cs typeface="Arial" pitchFamily="34" charset="-120"/>
              </a:rPr>
              <a:t>Behaviour</a:t>
            </a:r>
            <a:endParaRPr lang="en-US" sz="800" dirty="0"/>
          </a:p>
        </p:txBody>
      </p:sp>
      <p:sp>
        <p:nvSpPr>
          <p:cNvPr id="42" name="Shape 40"/>
          <p:cNvSpPr/>
          <p:nvPr/>
        </p:nvSpPr>
        <p:spPr>
          <a:xfrm>
            <a:off x="5047488" y="4608576"/>
            <a:ext cx="804672" cy="292608"/>
          </a:xfrm>
          <a:prstGeom prst="roundRect">
            <a:avLst>
              <a:gd name="adj" fmla="val 18750"/>
            </a:avLst>
          </a:prstGeom>
          <a:solidFill>
            <a:srgbClr val="FDFAF9"/>
          </a:solidFill>
          <a:ln w="12700">
            <a:solidFill>
              <a:srgbClr val="F7E2E1"/>
            </a:solidFill>
            <a:prstDash val="solid"/>
          </a:ln>
        </p:spPr>
      </p:sp>
      <p:sp>
        <p:nvSpPr>
          <p:cNvPr id="43" name="Text 41"/>
          <p:cNvSpPr/>
          <p:nvPr/>
        </p:nvSpPr>
        <p:spPr>
          <a:xfrm>
            <a:off x="5047488" y="4608576"/>
            <a:ext cx="804672" cy="292608"/>
          </a:xfrm>
          <a:prstGeom prst="rect">
            <a:avLst/>
          </a:prstGeom>
          <a:noFill/>
          <a:ln/>
        </p:spPr>
        <p:txBody>
          <a:bodyPr wrap="square" lIns="0" tIns="0" rIns="0" bIns="0" rtlCol="0" anchor="ctr"/>
          <a:lstStyle/>
          <a:p>
            <a:pPr algn="ctr" indent="0" marL="0">
              <a:buNone/>
            </a:pPr>
            <a:r>
              <a:rPr lang="en-US" sz="800" dirty="0">
                <a:solidFill>
                  <a:srgbClr val="E3BCBA"/>
                </a:solidFill>
                <a:latin typeface="Arial" pitchFamily="34" charset="0"/>
                <a:ea typeface="Arial" pitchFamily="34" charset="-122"/>
                <a:cs typeface="Arial" pitchFamily="34" charset="-120"/>
              </a:rPr>
              <a:t>Structural</a:t>
            </a:r>
            <a:endParaRPr lang="en-US" sz="800" dirty="0"/>
          </a:p>
        </p:txBody>
      </p:sp>
      <p:sp>
        <p:nvSpPr>
          <p:cNvPr id="44" name="Shape 42"/>
          <p:cNvSpPr/>
          <p:nvPr/>
        </p:nvSpPr>
        <p:spPr>
          <a:xfrm>
            <a:off x="5925312" y="4608576"/>
            <a:ext cx="804672" cy="292608"/>
          </a:xfrm>
          <a:prstGeom prst="roundRect">
            <a:avLst>
              <a:gd name="adj" fmla="val 18750"/>
            </a:avLst>
          </a:prstGeom>
          <a:solidFill>
            <a:srgbClr val="FDFAF9"/>
          </a:solidFill>
          <a:ln w="12700">
            <a:solidFill>
              <a:srgbClr val="F7E2E1"/>
            </a:solidFill>
            <a:prstDash val="solid"/>
          </a:ln>
        </p:spPr>
      </p:sp>
      <p:sp>
        <p:nvSpPr>
          <p:cNvPr id="45" name="Text 43"/>
          <p:cNvSpPr/>
          <p:nvPr/>
        </p:nvSpPr>
        <p:spPr>
          <a:xfrm>
            <a:off x="5925312" y="4608576"/>
            <a:ext cx="804672" cy="292608"/>
          </a:xfrm>
          <a:prstGeom prst="rect">
            <a:avLst/>
          </a:prstGeom>
          <a:noFill/>
          <a:ln/>
        </p:spPr>
        <p:txBody>
          <a:bodyPr wrap="square" lIns="0" tIns="0" rIns="0" bIns="0" rtlCol="0" anchor="ctr"/>
          <a:lstStyle/>
          <a:p>
            <a:pPr algn="ctr" indent="0" marL="0">
              <a:buNone/>
            </a:pPr>
            <a:r>
              <a:rPr lang="en-US" sz="800" dirty="0">
                <a:solidFill>
                  <a:srgbClr val="E3BCBA"/>
                </a:solidFill>
                <a:latin typeface="Arial" pitchFamily="34" charset="0"/>
                <a:ea typeface="Arial" pitchFamily="34" charset="-122"/>
                <a:cs typeface="Arial" pitchFamily="34" charset="-120"/>
              </a:rPr>
              <a:t>Accountability</a:t>
            </a:r>
            <a:endParaRPr lang="en-US" sz="800" dirty="0"/>
          </a:p>
        </p:txBody>
      </p:sp>
      <p:sp>
        <p:nvSpPr>
          <p:cNvPr id="46" name="Shape 44"/>
          <p:cNvSpPr/>
          <p:nvPr/>
        </p:nvSpPr>
        <p:spPr>
          <a:xfrm>
            <a:off x="7132320" y="1078992"/>
            <a:ext cx="1737360" cy="4151376"/>
          </a:xfrm>
          <a:prstGeom prst="roundRect">
            <a:avLst>
              <a:gd name="adj" fmla="val 2632"/>
            </a:avLst>
          </a:prstGeom>
          <a:solidFill>
            <a:srgbClr val="F8FBFE"/>
          </a:solidFill>
          <a:ln w="19050">
            <a:solidFill>
              <a:srgbClr val="C1D1EA"/>
            </a:solidFill>
            <a:prstDash val="solid"/>
          </a:ln>
        </p:spPr>
      </p:sp>
      <p:sp>
        <p:nvSpPr>
          <p:cNvPr id="47" name="Shape 45"/>
          <p:cNvSpPr/>
          <p:nvPr/>
        </p:nvSpPr>
        <p:spPr>
          <a:xfrm>
            <a:off x="7132320" y="1078992"/>
            <a:ext cx="1737360" cy="310896"/>
          </a:xfrm>
          <a:prstGeom prst="roundRect">
            <a:avLst>
              <a:gd name="adj" fmla="val 17647"/>
            </a:avLst>
          </a:prstGeom>
          <a:solidFill>
            <a:srgbClr val="C1D1EA"/>
          </a:solidFill>
          <a:ln w="12700">
            <a:solidFill>
              <a:srgbClr val="C1D1EA"/>
            </a:solidFill>
            <a:prstDash val="solid"/>
          </a:ln>
        </p:spPr>
      </p:sp>
      <p:sp>
        <p:nvSpPr>
          <p:cNvPr id="48" name="Text 46"/>
          <p:cNvSpPr/>
          <p:nvPr/>
        </p:nvSpPr>
        <p:spPr>
          <a:xfrm>
            <a:off x="7132320" y="1078992"/>
            <a:ext cx="1737360"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4.  OUTPUTS</a:t>
            </a:r>
            <a:endParaRPr lang="en-US" sz="1150" dirty="0"/>
          </a:p>
        </p:txBody>
      </p:sp>
      <p:sp>
        <p:nvSpPr>
          <p:cNvPr id="49" name="Text 47"/>
          <p:cNvSpPr/>
          <p:nvPr/>
        </p:nvSpPr>
        <p:spPr>
          <a:xfrm>
            <a:off x="7187184" y="1499616"/>
            <a:ext cx="1627632" cy="201168"/>
          </a:xfrm>
          <a:prstGeom prst="rect">
            <a:avLst/>
          </a:prstGeom>
          <a:noFill/>
          <a:ln/>
        </p:spPr>
        <p:txBody>
          <a:bodyPr wrap="square" lIns="0" tIns="0" rIns="0" bIns="0" rtlCol="0" anchor="ctr"/>
          <a:lstStyle/>
          <a:p>
            <a:pPr algn="ctr" indent="0" marL="0">
              <a:buNone/>
            </a:pPr>
            <a:r>
              <a:rPr lang="en-US" sz="1050" b="1" dirty="0">
                <a:solidFill>
                  <a:srgbClr val="BDCDE9"/>
                </a:solidFill>
                <a:latin typeface="Arial" pitchFamily="34" charset="0"/>
                <a:ea typeface="Arial" pitchFamily="34" charset="-122"/>
                <a:cs typeface="Arial" pitchFamily="34" charset="-120"/>
              </a:rPr>
              <a:t>Responses</a:t>
            </a:r>
            <a:endParaRPr lang="en-US" sz="1050" dirty="0"/>
          </a:p>
        </p:txBody>
      </p:sp>
      <p:sp>
        <p:nvSpPr>
          <p:cNvPr id="50" name="Text 48"/>
          <p:cNvSpPr/>
          <p:nvPr/>
        </p:nvSpPr>
        <p:spPr>
          <a:xfrm>
            <a:off x="7178040" y="1719072"/>
            <a:ext cx="1645920" cy="758952"/>
          </a:xfrm>
          <a:prstGeom prst="rect">
            <a:avLst/>
          </a:prstGeom>
          <a:noFill/>
          <a:ln/>
        </p:spPr>
        <p:txBody>
          <a:bodyPr wrap="square" lIns="0" tIns="0" rIns="0" bIns="0" rtlCol="0" anchor="ctr"/>
          <a:lstStyle/>
          <a:p>
            <a:pPr algn="ctr" indent="0" marL="0">
              <a:lnSpc>
                <a:spcPts val="1800"/>
              </a:lnSpc>
              <a:buNone/>
            </a:pPr>
            <a:r>
              <a:rPr lang="en-US" sz="1000" dirty="0">
                <a:solidFill>
                  <a:srgbClr val="BDCDE9"/>
                </a:solidFill>
                <a:latin typeface="Arial" pitchFamily="34" charset="0"/>
                <a:ea typeface="Arial" pitchFamily="34" charset="-122"/>
                <a:cs typeface="Arial" pitchFamily="34" charset="-120"/>
              </a:rPr>
              <a:t>Text · code</a:t>
            </a:r>
            <a:endParaRPr lang="en-US" sz="1000" dirty="0"/>
          </a:p>
          <a:p>
            <a:pPr algn="ctr" indent="0" marL="0">
              <a:lnSpc>
                <a:spcPts val="1800"/>
              </a:lnSpc>
              <a:buNone/>
            </a:pPr>
            <a:r>
              <a:rPr lang="en-US" sz="1000" dirty="0">
                <a:solidFill>
                  <a:srgbClr val="BDCDE9"/>
                </a:solidFill>
                <a:latin typeface="Arial" pitchFamily="34" charset="0"/>
                <a:ea typeface="Arial" pitchFamily="34" charset="-122"/>
                <a:cs typeface="Arial" pitchFamily="34" charset="-120"/>
              </a:rPr>
              <a:t>Documents</a:t>
            </a:r>
            <a:endParaRPr lang="en-US" sz="1000" dirty="0"/>
          </a:p>
          <a:p>
            <a:pPr algn="ctr" indent="0" marL="0">
              <a:lnSpc>
                <a:spcPts val="1800"/>
              </a:lnSpc>
              <a:buNone/>
            </a:pPr>
            <a:r>
              <a:rPr lang="en-US" sz="1000" dirty="0">
                <a:solidFill>
                  <a:srgbClr val="BDCDE9"/>
                </a:solidFill>
                <a:latin typeface="Arial" pitchFamily="34" charset="0"/>
                <a:ea typeface="Arial" pitchFamily="34" charset="-122"/>
                <a:cs typeface="Arial" pitchFamily="34" charset="-120"/>
              </a:rPr>
              <a:t>Data &amp; reports</a:t>
            </a:r>
            <a:endParaRPr lang="en-US" sz="1000" dirty="0"/>
          </a:p>
        </p:txBody>
      </p:sp>
      <p:sp>
        <p:nvSpPr>
          <p:cNvPr id="51" name="Shape 49"/>
          <p:cNvSpPr/>
          <p:nvPr/>
        </p:nvSpPr>
        <p:spPr>
          <a:xfrm>
            <a:off x="7351776" y="2468880"/>
            <a:ext cx="1298448" cy="0"/>
          </a:xfrm>
          <a:prstGeom prst="line">
            <a:avLst/>
          </a:prstGeom>
          <a:noFill/>
          <a:ln w="12700">
            <a:solidFill>
              <a:srgbClr val="BDCDE9"/>
            </a:solidFill>
            <a:prstDash val="dash"/>
          </a:ln>
        </p:spPr>
      </p:sp>
      <p:sp>
        <p:nvSpPr>
          <p:cNvPr id="52" name="Text 50"/>
          <p:cNvSpPr/>
          <p:nvPr/>
        </p:nvSpPr>
        <p:spPr>
          <a:xfrm>
            <a:off x="7187184" y="2596896"/>
            <a:ext cx="1627632" cy="201168"/>
          </a:xfrm>
          <a:prstGeom prst="rect">
            <a:avLst/>
          </a:prstGeom>
          <a:noFill/>
          <a:ln/>
        </p:spPr>
        <p:txBody>
          <a:bodyPr wrap="square" lIns="0" tIns="0" rIns="0" bIns="0" rtlCol="0" anchor="ctr"/>
          <a:lstStyle/>
          <a:p>
            <a:pPr algn="ctr" indent="0" marL="0">
              <a:buNone/>
            </a:pPr>
            <a:r>
              <a:rPr lang="en-US" sz="1050" b="1" dirty="0">
                <a:solidFill>
                  <a:srgbClr val="BDCDE9"/>
                </a:solidFill>
                <a:latin typeface="Arial" pitchFamily="34" charset="0"/>
                <a:ea typeface="Arial" pitchFamily="34" charset="-122"/>
                <a:cs typeface="Arial" pitchFamily="34" charset="-120"/>
              </a:rPr>
              <a:t>Actions</a:t>
            </a:r>
            <a:endParaRPr lang="en-US" sz="1050" dirty="0"/>
          </a:p>
        </p:txBody>
      </p:sp>
      <p:sp>
        <p:nvSpPr>
          <p:cNvPr id="53" name="Text 51"/>
          <p:cNvSpPr/>
          <p:nvPr/>
        </p:nvSpPr>
        <p:spPr>
          <a:xfrm>
            <a:off x="7178040" y="2816352"/>
            <a:ext cx="1645920" cy="987552"/>
          </a:xfrm>
          <a:prstGeom prst="rect">
            <a:avLst/>
          </a:prstGeom>
          <a:noFill/>
          <a:ln/>
        </p:spPr>
        <p:txBody>
          <a:bodyPr wrap="square" lIns="0" tIns="0" rIns="0" bIns="0" rtlCol="0" anchor="ctr"/>
          <a:lstStyle/>
          <a:p>
            <a:pPr algn="ctr" indent="0" marL="0">
              <a:lnSpc>
                <a:spcPts val="1800"/>
              </a:lnSpc>
              <a:buNone/>
            </a:pPr>
            <a:r>
              <a:rPr lang="en-US" sz="1000" dirty="0">
                <a:solidFill>
                  <a:srgbClr val="BDCDE9"/>
                </a:solidFill>
                <a:latin typeface="Arial" pitchFamily="34" charset="0"/>
                <a:ea typeface="Arial" pitchFamily="34" charset="-122"/>
                <a:cs typeface="Arial" pitchFamily="34" charset="-120"/>
              </a:rPr>
              <a:t>Tool invocations</a:t>
            </a:r>
            <a:endParaRPr lang="en-US" sz="1000" dirty="0"/>
          </a:p>
          <a:p>
            <a:pPr algn="ctr" indent="0" marL="0">
              <a:lnSpc>
                <a:spcPts val="1800"/>
              </a:lnSpc>
              <a:buNone/>
            </a:pPr>
            <a:r>
              <a:rPr lang="en-US" sz="1000" dirty="0">
                <a:solidFill>
                  <a:srgbClr val="BDCDE9"/>
                </a:solidFill>
                <a:latin typeface="Arial" pitchFamily="34" charset="0"/>
                <a:ea typeface="Arial" pitchFamily="34" charset="-122"/>
                <a:cs typeface="Arial" pitchFamily="34" charset="-120"/>
              </a:rPr>
              <a:t>File / DB writes</a:t>
            </a:r>
            <a:endParaRPr lang="en-US" sz="1000" dirty="0"/>
          </a:p>
          <a:p>
            <a:pPr algn="ctr" indent="0" marL="0">
              <a:lnSpc>
                <a:spcPts val="1800"/>
              </a:lnSpc>
              <a:buNone/>
            </a:pPr>
            <a:r>
              <a:rPr lang="en-US" sz="1000" dirty="0">
                <a:solidFill>
                  <a:srgbClr val="BDCDE9"/>
                </a:solidFill>
                <a:latin typeface="Arial" pitchFamily="34" charset="0"/>
                <a:ea typeface="Arial" pitchFamily="34" charset="-122"/>
                <a:cs typeface="Arial" pitchFamily="34" charset="-120"/>
              </a:rPr>
              <a:t>API calls</a:t>
            </a:r>
            <a:endParaRPr lang="en-US" sz="1000" dirty="0"/>
          </a:p>
          <a:p>
            <a:pPr algn="ctr" indent="0" marL="0">
              <a:lnSpc>
                <a:spcPts val="1800"/>
              </a:lnSpc>
              <a:buNone/>
            </a:pPr>
            <a:r>
              <a:rPr lang="en-US" sz="1000" dirty="0">
                <a:solidFill>
                  <a:srgbClr val="BDCDE9"/>
                </a:solidFill>
                <a:latin typeface="Arial" pitchFamily="34" charset="0"/>
                <a:ea typeface="Arial" pitchFamily="34" charset="-122"/>
                <a:cs typeface="Arial" pitchFamily="34" charset="-120"/>
              </a:rPr>
              <a:t>Sub-agent spawn</a:t>
            </a:r>
            <a:endParaRPr lang="en-US" sz="1000" dirty="0"/>
          </a:p>
        </p:txBody>
      </p:sp>
      <p:sp>
        <p:nvSpPr>
          <p:cNvPr id="54" name="Shape 52"/>
          <p:cNvSpPr/>
          <p:nvPr/>
        </p:nvSpPr>
        <p:spPr>
          <a:xfrm>
            <a:off x="7351776" y="3822192"/>
            <a:ext cx="1298448" cy="0"/>
          </a:xfrm>
          <a:prstGeom prst="line">
            <a:avLst/>
          </a:prstGeom>
          <a:noFill/>
          <a:ln w="12700">
            <a:solidFill>
              <a:srgbClr val="BDCDE9"/>
            </a:solidFill>
            <a:prstDash val="dash"/>
          </a:ln>
        </p:spPr>
      </p:sp>
      <p:sp>
        <p:nvSpPr>
          <p:cNvPr id="55" name="Text 53"/>
          <p:cNvSpPr/>
          <p:nvPr/>
        </p:nvSpPr>
        <p:spPr>
          <a:xfrm>
            <a:off x="7187184" y="3950208"/>
            <a:ext cx="1627632" cy="201168"/>
          </a:xfrm>
          <a:prstGeom prst="rect">
            <a:avLst/>
          </a:prstGeom>
          <a:noFill/>
          <a:ln/>
        </p:spPr>
        <p:txBody>
          <a:bodyPr wrap="square" lIns="0" tIns="0" rIns="0" bIns="0" rtlCol="0" anchor="ctr"/>
          <a:lstStyle/>
          <a:p>
            <a:pPr algn="ctr" indent="0" marL="0">
              <a:buNone/>
            </a:pPr>
            <a:r>
              <a:rPr lang="en-US" sz="1050" b="1" dirty="0">
                <a:solidFill>
                  <a:srgbClr val="E8BFBD"/>
                </a:solidFill>
                <a:latin typeface="Arial" pitchFamily="34" charset="0"/>
                <a:ea typeface="Arial" pitchFamily="34" charset="-122"/>
                <a:cs typeface="Arial" pitchFamily="34" charset="-120"/>
              </a:rPr>
              <a:t>Feedback Loop</a:t>
            </a:r>
            <a:endParaRPr lang="en-US" sz="1050" dirty="0"/>
          </a:p>
        </p:txBody>
      </p:sp>
      <p:sp>
        <p:nvSpPr>
          <p:cNvPr id="56" name="Text 54"/>
          <p:cNvSpPr/>
          <p:nvPr/>
        </p:nvSpPr>
        <p:spPr>
          <a:xfrm>
            <a:off x="7178040" y="4169664"/>
            <a:ext cx="1645920" cy="758952"/>
          </a:xfrm>
          <a:prstGeom prst="rect">
            <a:avLst/>
          </a:prstGeom>
          <a:noFill/>
          <a:ln/>
        </p:spPr>
        <p:txBody>
          <a:bodyPr wrap="square" lIns="0" tIns="0" rIns="0" bIns="0" rtlCol="0" anchor="ctr"/>
          <a:lstStyle/>
          <a:p>
            <a:pPr algn="ctr" indent="0" marL="0">
              <a:lnSpc>
                <a:spcPts val="1800"/>
              </a:lnSpc>
              <a:buNone/>
            </a:pPr>
            <a:r>
              <a:rPr lang="en-US" sz="1000" dirty="0">
                <a:solidFill>
                  <a:srgbClr val="E8BFBD"/>
                </a:solidFill>
                <a:latin typeface="Arial" pitchFamily="34" charset="0"/>
                <a:ea typeface="Arial" pitchFamily="34" charset="-122"/>
                <a:cs typeface="Arial" pitchFamily="34" charset="-120"/>
              </a:rPr>
              <a:t>Tool results</a:t>
            </a:r>
            <a:endParaRPr lang="en-US" sz="1000" dirty="0"/>
          </a:p>
          <a:p>
            <a:pPr algn="ctr" indent="0" marL="0">
              <a:lnSpc>
                <a:spcPts val="1800"/>
              </a:lnSpc>
              <a:buNone/>
            </a:pPr>
            <a:r>
              <a:rPr lang="en-US" sz="1000" dirty="0">
                <a:solidFill>
                  <a:srgbClr val="E8BFBD"/>
                </a:solidFill>
                <a:latin typeface="Arial" pitchFamily="34" charset="0"/>
                <a:ea typeface="Arial" pitchFamily="34" charset="-122"/>
                <a:cs typeface="Arial" pitchFamily="34" charset="-120"/>
              </a:rPr>
              <a:t>Human-in-loop</a:t>
            </a:r>
            <a:endParaRPr lang="en-US" sz="1000" dirty="0"/>
          </a:p>
          <a:p>
            <a:pPr algn="ctr" indent="0" marL="0">
              <a:lnSpc>
                <a:spcPts val="1800"/>
              </a:lnSpc>
              <a:buNone/>
            </a:pPr>
            <a:r>
              <a:rPr lang="en-US" sz="1000" dirty="0">
                <a:solidFill>
                  <a:srgbClr val="E8BFBD"/>
                </a:solidFill>
                <a:latin typeface="Arial" pitchFamily="34" charset="0"/>
                <a:ea typeface="Arial" pitchFamily="34" charset="-122"/>
                <a:cs typeface="Arial" pitchFamily="34" charset="-120"/>
              </a:rPr>
              <a:t>Re-plan signal</a:t>
            </a:r>
            <a:endParaRPr lang="en-US" sz="1000" dirty="0"/>
          </a:p>
        </p:txBody>
      </p:sp>
      <p:sp>
        <p:nvSpPr>
          <p:cNvPr id="57" name="Shape 55"/>
          <p:cNvSpPr/>
          <p:nvPr/>
        </p:nvSpPr>
        <p:spPr>
          <a:xfrm>
            <a:off x="2039112" y="3017520"/>
            <a:ext cx="384048" cy="164592"/>
          </a:xfrm>
          <a:prstGeom prst="rightArrow">
            <a:avLst/>
          </a:prstGeom>
          <a:solidFill>
            <a:srgbClr val="CCCCCC"/>
          </a:solidFill>
          <a:ln w="12700">
            <a:solidFill>
              <a:srgbClr val="CCCCCC"/>
            </a:solidFill>
            <a:prstDash val="solid"/>
          </a:ln>
        </p:spPr>
      </p:sp>
      <p:sp>
        <p:nvSpPr>
          <p:cNvPr id="58" name="Shape 56"/>
          <p:cNvSpPr/>
          <p:nvPr/>
        </p:nvSpPr>
        <p:spPr>
          <a:xfrm>
            <a:off x="6958584" y="3017520"/>
            <a:ext cx="384048" cy="164592"/>
          </a:xfrm>
          <a:prstGeom prst="rightArrow">
            <a:avLst/>
          </a:prstGeom>
          <a:solidFill>
            <a:srgbClr val="CCCCCC"/>
          </a:solidFill>
          <a:ln w="12700">
            <a:solidFill>
              <a:srgbClr val="CCCCCC"/>
            </a:solidFill>
            <a:prstDash val="solid"/>
          </a:ln>
        </p:spPr>
      </p:sp>
      <p:sp>
        <p:nvSpPr>
          <p:cNvPr id="59" name="Shape 57"/>
          <p:cNvSpPr/>
          <p:nvPr/>
        </p:nvSpPr>
        <p:spPr>
          <a:xfrm>
            <a:off x="1143000" y="5559552"/>
            <a:ext cx="6858000" cy="0"/>
          </a:xfrm>
          <a:prstGeom prst="line">
            <a:avLst/>
          </a:prstGeom>
          <a:noFill/>
          <a:ln w="19050">
            <a:solidFill>
              <a:srgbClr val="E8BFBD"/>
            </a:solidFill>
            <a:prstDash val="dash"/>
          </a:ln>
        </p:spPr>
      </p:sp>
      <p:sp>
        <p:nvSpPr>
          <p:cNvPr id="60" name="Shape 58"/>
          <p:cNvSpPr/>
          <p:nvPr/>
        </p:nvSpPr>
        <p:spPr>
          <a:xfrm>
            <a:off x="8001000" y="5230368"/>
            <a:ext cx="0" cy="329184"/>
          </a:xfrm>
          <a:prstGeom prst="line">
            <a:avLst/>
          </a:prstGeom>
          <a:noFill/>
          <a:ln w="19050">
            <a:solidFill>
              <a:srgbClr val="E8BFBD"/>
            </a:solidFill>
            <a:prstDash val="dash"/>
          </a:ln>
        </p:spPr>
      </p:sp>
      <p:sp>
        <p:nvSpPr>
          <p:cNvPr id="61" name="Shape 59"/>
          <p:cNvSpPr/>
          <p:nvPr/>
        </p:nvSpPr>
        <p:spPr>
          <a:xfrm>
            <a:off x="1143000" y="5230368"/>
            <a:ext cx="0" cy="329184"/>
          </a:xfrm>
          <a:prstGeom prst="line">
            <a:avLst/>
          </a:prstGeom>
          <a:noFill/>
          <a:ln w="19050">
            <a:solidFill>
              <a:srgbClr val="E8BFBD"/>
            </a:solidFill>
            <a:prstDash val="dash"/>
            <a:headEnd type="triangle"/>
            <a:tailEnd type="none"/>
          </a:ln>
        </p:spPr>
      </p:sp>
      <p:sp>
        <p:nvSpPr>
          <p:cNvPr id="62" name="Text 60"/>
          <p:cNvSpPr/>
          <p:nvPr/>
        </p:nvSpPr>
        <p:spPr>
          <a:xfrm>
            <a:off x="457200" y="5614416"/>
            <a:ext cx="8229600" cy="219456"/>
          </a:xfrm>
          <a:prstGeom prst="rect">
            <a:avLst/>
          </a:prstGeom>
          <a:noFill/>
          <a:ln/>
        </p:spPr>
        <p:txBody>
          <a:bodyPr wrap="square" lIns="0" tIns="0" rIns="0" bIns="0" rtlCol="0" anchor="ctr"/>
          <a:lstStyle/>
          <a:p>
            <a:pPr algn="ctr" indent="0" marL="0">
              <a:buNone/>
            </a:pPr>
            <a:r>
              <a:rPr lang="en-US" sz="1000" dirty="0">
                <a:solidFill>
                  <a:srgbClr val="E8BFBD"/>
                </a:solidFill>
                <a:latin typeface="Arial" pitchFamily="34" charset="0"/>
                <a:ea typeface="Arial" pitchFamily="34" charset="-122"/>
                <a:cs typeface="Arial" pitchFamily="34" charset="-120"/>
              </a:rPr>
              <a:t>Autonomous feedback loop — agent observes results and re-plans without human intervention</a:t>
            </a:r>
            <a:endParaRPr lang="en-US" sz="1000" dirty="0"/>
          </a:p>
        </p:txBody>
      </p:sp>
      <p:sp>
        <p:nvSpPr>
          <p:cNvPr id="63" name="Shape 61"/>
          <p:cNvSpPr/>
          <p:nvPr/>
        </p:nvSpPr>
        <p:spPr>
          <a:xfrm>
            <a:off x="2377440" y="1298448"/>
            <a:ext cx="6492240" cy="3803904"/>
          </a:xfrm>
          <a:prstGeom prst="roundRect">
            <a:avLst>
              <a:gd name="adj" fmla="val 721"/>
            </a:avLst>
          </a:prstGeom>
          <a:solidFill>
            <a:srgbClr val="FFFFFF">
              <a:alpha val="98000"/>
            </a:srgbClr>
          </a:solidFill>
          <a:ln w="22225">
            <a:solidFill>
              <a:srgbClr val="9031AA"/>
            </a:solidFill>
            <a:prstDash val="solid"/>
          </a:ln>
          <a:effectLst>
            <a:outerShdw sx="100000" sy="100000" kx="0" ky="0" algn="bl" rotWithShape="0" blurRad="152400" dist="38100" dir="5400000">
              <a:srgbClr val="000000">
                <a:alpha val="26000"/>
              </a:srgbClr>
            </a:outerShdw>
          </a:effectLst>
        </p:spPr>
      </p:sp>
      <p:sp>
        <p:nvSpPr>
          <p:cNvPr id="64" name="Shape 62"/>
          <p:cNvSpPr/>
          <p:nvPr/>
        </p:nvSpPr>
        <p:spPr>
          <a:xfrm>
            <a:off x="2377440" y="1298448"/>
            <a:ext cx="6492240" cy="292608"/>
          </a:xfrm>
          <a:prstGeom prst="roundRect">
            <a:avLst>
              <a:gd name="adj" fmla="val 15625"/>
            </a:avLst>
          </a:prstGeom>
          <a:solidFill>
            <a:srgbClr val="9031AA"/>
          </a:solidFill>
          <a:ln w="12700">
            <a:solidFill>
              <a:srgbClr val="9031AA"/>
            </a:solidFill>
            <a:prstDash val="solid"/>
          </a:ln>
        </p:spPr>
      </p:sp>
      <p:sp>
        <p:nvSpPr>
          <p:cNvPr id="65" name="Text 63"/>
          <p:cNvSpPr/>
          <p:nvPr/>
        </p:nvSpPr>
        <p:spPr>
          <a:xfrm>
            <a:off x="2377440" y="1298448"/>
            <a:ext cx="6492240" cy="292608"/>
          </a:xfrm>
          <a:prstGeom prst="rect">
            <a:avLst/>
          </a:prstGeom>
          <a:no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LAYER 1 — INPUTS</a:t>
            </a:r>
            <a:endParaRPr lang="en-US" sz="1050" dirty="0"/>
          </a:p>
        </p:txBody>
      </p:sp>
      <p:sp>
        <p:nvSpPr>
          <p:cNvPr id="66" name="Shape 64"/>
          <p:cNvSpPr/>
          <p:nvPr/>
        </p:nvSpPr>
        <p:spPr>
          <a:xfrm>
            <a:off x="2478024" y="1645920"/>
            <a:ext cx="2615184" cy="219456"/>
          </a:xfrm>
          <a:prstGeom prst="rect">
            <a:avLst/>
          </a:prstGeom>
          <a:solidFill>
            <a:srgbClr val="A82E26"/>
          </a:solidFill>
          <a:ln w="12700">
            <a:solidFill>
              <a:srgbClr val="A82E26"/>
            </a:solidFill>
            <a:prstDash val="solid"/>
          </a:ln>
        </p:spPr>
      </p:sp>
      <p:sp>
        <p:nvSpPr>
          <p:cNvPr id="67" name="Text 65"/>
          <p:cNvSpPr/>
          <p:nvPr/>
        </p:nvSpPr>
        <p:spPr>
          <a:xfrm>
            <a:off x="2478024" y="1645920"/>
            <a:ext cx="2615184" cy="21945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  ·  CYBER RISK  ·  OWASP / ATLAS / NIST</a:t>
            </a:r>
            <a:endParaRPr lang="en-US" sz="700" dirty="0"/>
          </a:p>
        </p:txBody>
      </p:sp>
      <p:sp>
        <p:nvSpPr>
          <p:cNvPr id="68" name="Shape 66"/>
          <p:cNvSpPr/>
          <p:nvPr/>
        </p:nvSpPr>
        <p:spPr>
          <a:xfrm>
            <a:off x="5111496" y="1645920"/>
            <a:ext cx="3657600" cy="219456"/>
          </a:xfrm>
          <a:prstGeom prst="rect">
            <a:avLst/>
          </a:prstGeom>
          <a:solidFill>
            <a:srgbClr val="2F6B3C"/>
          </a:solidFill>
          <a:ln w="12700">
            <a:solidFill>
              <a:srgbClr val="2F6B3C"/>
            </a:solidFill>
            <a:prstDash val="solid"/>
          </a:ln>
        </p:spPr>
      </p:sp>
      <p:sp>
        <p:nvSpPr>
          <p:cNvPr id="69" name="Text 67"/>
          <p:cNvSpPr/>
          <p:nvPr/>
        </p:nvSpPr>
        <p:spPr>
          <a:xfrm>
            <a:off x="5111496" y="1645920"/>
            <a:ext cx="3657600" cy="21945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PREVENTION  ·  DETECTION  ·  CONFIGURATION  ·  EXAMPLE TOOLS</a:t>
            </a:r>
            <a:endParaRPr lang="en-US" sz="700" dirty="0"/>
          </a:p>
        </p:txBody>
      </p:sp>
      <p:sp>
        <p:nvSpPr>
          <p:cNvPr id="70" name="Shape 68"/>
          <p:cNvSpPr/>
          <p:nvPr/>
        </p:nvSpPr>
        <p:spPr>
          <a:xfrm>
            <a:off x="2478024" y="1892808"/>
            <a:ext cx="2615184" cy="502920"/>
          </a:xfrm>
          <a:prstGeom prst="rect">
            <a:avLst/>
          </a:prstGeom>
          <a:solidFill>
            <a:srgbClr val="FFFFFF"/>
          </a:solidFill>
          <a:ln w="9525">
            <a:solidFill>
              <a:srgbClr val="DCDCDC"/>
            </a:solidFill>
            <a:prstDash val="solid"/>
          </a:ln>
        </p:spPr>
      </p:sp>
      <p:sp>
        <p:nvSpPr>
          <p:cNvPr id="71" name="Shape 69"/>
          <p:cNvSpPr/>
          <p:nvPr/>
        </p:nvSpPr>
        <p:spPr>
          <a:xfrm>
            <a:off x="5111496" y="1892808"/>
            <a:ext cx="3657600" cy="502920"/>
          </a:xfrm>
          <a:prstGeom prst="rect">
            <a:avLst/>
          </a:prstGeom>
          <a:solidFill>
            <a:srgbClr val="FFFFFF"/>
          </a:solidFill>
          <a:ln w="9525">
            <a:solidFill>
              <a:srgbClr val="DCDCDC"/>
            </a:solidFill>
            <a:prstDash val="solid"/>
          </a:ln>
        </p:spPr>
      </p:sp>
      <p:sp>
        <p:nvSpPr>
          <p:cNvPr id="72" name="Shape 70"/>
          <p:cNvSpPr/>
          <p:nvPr/>
        </p:nvSpPr>
        <p:spPr>
          <a:xfrm>
            <a:off x="2532888" y="2039112"/>
            <a:ext cx="173736" cy="173736"/>
          </a:xfrm>
          <a:prstGeom prst="ellipse">
            <a:avLst/>
          </a:prstGeom>
          <a:solidFill>
            <a:srgbClr val="9031AA"/>
          </a:solidFill>
          <a:ln w="12700">
            <a:solidFill>
              <a:srgbClr val="9031AA"/>
            </a:solidFill>
            <a:prstDash val="solid"/>
          </a:ln>
        </p:spPr>
      </p:sp>
      <p:sp>
        <p:nvSpPr>
          <p:cNvPr id="73" name="Text 71"/>
          <p:cNvSpPr/>
          <p:nvPr/>
        </p:nvSpPr>
        <p:spPr>
          <a:xfrm>
            <a:off x="2532888" y="2039112"/>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1</a:t>
            </a:r>
            <a:endParaRPr lang="en-US" sz="700" dirty="0"/>
          </a:p>
        </p:txBody>
      </p:sp>
      <p:pic>
        <p:nvPicPr>
          <p:cNvPr id="74" name="Image 0" descr="preencoded.png">    </p:cNvPr>
          <p:cNvPicPr>
            <a:picLocks noChangeAspect="1"/>
          </p:cNvPicPr>
          <p:nvPr/>
        </p:nvPicPr>
        <p:blipFill>
          <a:blip r:embed="rId1"/>
          <a:stretch>
            <a:fillRect/>
          </a:stretch>
        </p:blipFill>
        <p:spPr>
          <a:xfrm>
            <a:off x="2743200" y="2039112"/>
            <a:ext cx="173736" cy="173736"/>
          </a:xfrm>
          <a:prstGeom prst="rect">
            <a:avLst/>
          </a:prstGeom>
        </p:spPr>
      </p:pic>
      <p:sp>
        <p:nvSpPr>
          <p:cNvPr id="75" name="Text 72"/>
          <p:cNvSpPr/>
          <p:nvPr/>
        </p:nvSpPr>
        <p:spPr>
          <a:xfrm>
            <a:off x="2962656" y="1911096"/>
            <a:ext cx="2075688"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Direct prompt injection overriding operator instructions</a:t>
            </a:r>
            <a:endParaRPr lang="en-US" sz="660" dirty="0"/>
          </a:p>
        </p:txBody>
      </p:sp>
      <p:sp>
        <p:nvSpPr>
          <p:cNvPr id="76" name="Text 73"/>
          <p:cNvSpPr/>
          <p:nvPr/>
        </p:nvSpPr>
        <p:spPr>
          <a:xfrm>
            <a:off x="2962656" y="2148840"/>
            <a:ext cx="2075688"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LLM01   ·   AML.T0051.000 Direct Prompt Injection</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MEASURE 2.7</a:t>
            </a:r>
            <a:endParaRPr lang="en-US" sz="580" dirty="0"/>
          </a:p>
        </p:txBody>
      </p:sp>
      <p:sp>
        <p:nvSpPr>
          <p:cNvPr id="77" name="Text 74"/>
          <p:cNvSpPr/>
          <p:nvPr/>
        </p:nvSpPr>
        <p:spPr>
          <a:xfrm>
            <a:off x="5175504" y="1892808"/>
            <a:ext cx="3529584"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Instruction / data separation at the boundary</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Injection classifier on the prompt stream</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Untrusted content in a channel separate from the system prompt</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Azure AI Prompt Shields · Bedrock Guardrails · Lakera Guard</a:t>
            </a:r>
            <a:endParaRPr lang="en-US" sz="630" dirty="0"/>
          </a:p>
        </p:txBody>
      </p:sp>
      <p:sp>
        <p:nvSpPr>
          <p:cNvPr id="78" name="Shape 75"/>
          <p:cNvSpPr/>
          <p:nvPr/>
        </p:nvSpPr>
        <p:spPr>
          <a:xfrm>
            <a:off x="2478024" y="2409444"/>
            <a:ext cx="2615184" cy="502920"/>
          </a:xfrm>
          <a:prstGeom prst="rect">
            <a:avLst/>
          </a:prstGeom>
          <a:solidFill>
            <a:srgbClr val="F6F6F6"/>
          </a:solidFill>
          <a:ln w="9525">
            <a:solidFill>
              <a:srgbClr val="DCDCDC"/>
            </a:solidFill>
            <a:prstDash val="solid"/>
          </a:ln>
        </p:spPr>
      </p:sp>
      <p:sp>
        <p:nvSpPr>
          <p:cNvPr id="79" name="Shape 76"/>
          <p:cNvSpPr/>
          <p:nvPr/>
        </p:nvSpPr>
        <p:spPr>
          <a:xfrm>
            <a:off x="5111496" y="2409444"/>
            <a:ext cx="3657600" cy="502920"/>
          </a:xfrm>
          <a:prstGeom prst="rect">
            <a:avLst/>
          </a:prstGeom>
          <a:solidFill>
            <a:srgbClr val="F6F6F6"/>
          </a:solidFill>
          <a:ln w="9525">
            <a:solidFill>
              <a:srgbClr val="DCDCDC"/>
            </a:solidFill>
            <a:prstDash val="solid"/>
          </a:ln>
        </p:spPr>
      </p:sp>
      <p:sp>
        <p:nvSpPr>
          <p:cNvPr id="80" name="Shape 77"/>
          <p:cNvSpPr/>
          <p:nvPr/>
        </p:nvSpPr>
        <p:spPr>
          <a:xfrm>
            <a:off x="2532888" y="2555748"/>
            <a:ext cx="173736" cy="173736"/>
          </a:xfrm>
          <a:prstGeom prst="ellipse">
            <a:avLst/>
          </a:prstGeom>
          <a:solidFill>
            <a:srgbClr val="9031AA"/>
          </a:solidFill>
          <a:ln w="12700">
            <a:solidFill>
              <a:srgbClr val="9031AA"/>
            </a:solidFill>
            <a:prstDash val="solid"/>
          </a:ln>
        </p:spPr>
      </p:sp>
      <p:sp>
        <p:nvSpPr>
          <p:cNvPr id="81" name="Text 78"/>
          <p:cNvSpPr/>
          <p:nvPr/>
        </p:nvSpPr>
        <p:spPr>
          <a:xfrm>
            <a:off x="2532888" y="2555748"/>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2</a:t>
            </a:r>
            <a:endParaRPr lang="en-US" sz="700" dirty="0"/>
          </a:p>
        </p:txBody>
      </p:sp>
      <p:pic>
        <p:nvPicPr>
          <p:cNvPr id="82" name="Image 1" descr="preencoded.png">    </p:cNvPr>
          <p:cNvPicPr>
            <a:picLocks noChangeAspect="1"/>
          </p:cNvPicPr>
          <p:nvPr/>
        </p:nvPicPr>
        <p:blipFill>
          <a:blip r:embed="rId2"/>
          <a:stretch>
            <a:fillRect/>
          </a:stretch>
        </p:blipFill>
        <p:spPr>
          <a:xfrm>
            <a:off x="2743200" y="2555748"/>
            <a:ext cx="173736" cy="173736"/>
          </a:xfrm>
          <a:prstGeom prst="rect">
            <a:avLst/>
          </a:prstGeom>
        </p:spPr>
      </p:pic>
      <p:sp>
        <p:nvSpPr>
          <p:cNvPr id="83" name="Text 79"/>
          <p:cNvSpPr/>
          <p:nvPr/>
        </p:nvSpPr>
        <p:spPr>
          <a:xfrm>
            <a:off x="2962656" y="2427732"/>
            <a:ext cx="2075688"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Indirect injection embedded in documents or RAG content</a:t>
            </a:r>
            <a:endParaRPr lang="en-US" sz="660" dirty="0"/>
          </a:p>
        </p:txBody>
      </p:sp>
      <p:sp>
        <p:nvSpPr>
          <p:cNvPr id="84" name="Text 80"/>
          <p:cNvSpPr/>
          <p:nvPr/>
        </p:nvSpPr>
        <p:spPr>
          <a:xfrm>
            <a:off x="2962656" y="2665476"/>
            <a:ext cx="2075688"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LLM01, LLM08   ·   AML.T0051.001 Indirect Prompt Injection</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MEASURE 2.7</a:t>
            </a:r>
            <a:endParaRPr lang="en-US" sz="580" dirty="0"/>
          </a:p>
        </p:txBody>
      </p:sp>
      <p:sp>
        <p:nvSpPr>
          <p:cNvPr id="85" name="Text 81"/>
          <p:cNvSpPr/>
          <p:nvPr/>
        </p:nvSpPr>
        <p:spPr>
          <a:xfrm>
            <a:off x="5175504" y="2409444"/>
            <a:ext cx="3529584"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Strip embedded instructions before indexing</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Provenance diff on every corpus change</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Source allow-list with a trust tier per source</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Microsoft Purview · MS Presidio · Apache Tika</a:t>
            </a:r>
            <a:endParaRPr lang="en-US" sz="630" dirty="0"/>
          </a:p>
        </p:txBody>
      </p:sp>
      <p:sp>
        <p:nvSpPr>
          <p:cNvPr id="86" name="Shape 82"/>
          <p:cNvSpPr/>
          <p:nvPr/>
        </p:nvSpPr>
        <p:spPr>
          <a:xfrm>
            <a:off x="2478024" y="2926080"/>
            <a:ext cx="2615184" cy="502920"/>
          </a:xfrm>
          <a:prstGeom prst="rect">
            <a:avLst/>
          </a:prstGeom>
          <a:solidFill>
            <a:srgbClr val="FFFFFF"/>
          </a:solidFill>
          <a:ln w="9525">
            <a:solidFill>
              <a:srgbClr val="DCDCDC"/>
            </a:solidFill>
            <a:prstDash val="solid"/>
          </a:ln>
        </p:spPr>
      </p:sp>
      <p:sp>
        <p:nvSpPr>
          <p:cNvPr id="87" name="Shape 83"/>
          <p:cNvSpPr/>
          <p:nvPr/>
        </p:nvSpPr>
        <p:spPr>
          <a:xfrm>
            <a:off x="5111496" y="2926080"/>
            <a:ext cx="3657600" cy="502920"/>
          </a:xfrm>
          <a:prstGeom prst="rect">
            <a:avLst/>
          </a:prstGeom>
          <a:solidFill>
            <a:srgbClr val="FFFFFF"/>
          </a:solidFill>
          <a:ln w="9525">
            <a:solidFill>
              <a:srgbClr val="DCDCDC"/>
            </a:solidFill>
            <a:prstDash val="solid"/>
          </a:ln>
        </p:spPr>
      </p:sp>
      <p:sp>
        <p:nvSpPr>
          <p:cNvPr id="88" name="Shape 84"/>
          <p:cNvSpPr/>
          <p:nvPr/>
        </p:nvSpPr>
        <p:spPr>
          <a:xfrm>
            <a:off x="2532888" y="3072384"/>
            <a:ext cx="173736" cy="173736"/>
          </a:xfrm>
          <a:prstGeom prst="ellipse">
            <a:avLst/>
          </a:prstGeom>
          <a:solidFill>
            <a:srgbClr val="9031AA"/>
          </a:solidFill>
          <a:ln w="12700">
            <a:solidFill>
              <a:srgbClr val="9031AA"/>
            </a:solidFill>
            <a:prstDash val="solid"/>
          </a:ln>
        </p:spPr>
      </p:sp>
      <p:sp>
        <p:nvSpPr>
          <p:cNvPr id="89" name="Text 85"/>
          <p:cNvSpPr/>
          <p:nvPr/>
        </p:nvSpPr>
        <p:spPr>
          <a:xfrm>
            <a:off x="2532888" y="3072384"/>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3</a:t>
            </a:r>
            <a:endParaRPr lang="en-US" sz="700" dirty="0"/>
          </a:p>
        </p:txBody>
      </p:sp>
      <p:pic>
        <p:nvPicPr>
          <p:cNvPr id="90" name="Image 2" descr="preencoded.png">    </p:cNvPr>
          <p:cNvPicPr>
            <a:picLocks noChangeAspect="1"/>
          </p:cNvPicPr>
          <p:nvPr/>
        </p:nvPicPr>
        <p:blipFill>
          <a:blip r:embed="rId3"/>
          <a:stretch>
            <a:fillRect/>
          </a:stretch>
        </p:blipFill>
        <p:spPr>
          <a:xfrm>
            <a:off x="2743200" y="3072384"/>
            <a:ext cx="173736" cy="173736"/>
          </a:xfrm>
          <a:prstGeom prst="rect">
            <a:avLst/>
          </a:prstGeom>
        </p:spPr>
      </p:pic>
      <p:sp>
        <p:nvSpPr>
          <p:cNvPr id="91" name="Text 86"/>
          <p:cNvSpPr/>
          <p:nvPr/>
        </p:nvSpPr>
        <p:spPr>
          <a:xfrm>
            <a:off x="2962656" y="2944368"/>
            <a:ext cx="2075688"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Poisoned or tampered retrieval corpus</a:t>
            </a:r>
            <a:endParaRPr lang="en-US" sz="660" dirty="0"/>
          </a:p>
        </p:txBody>
      </p:sp>
      <p:sp>
        <p:nvSpPr>
          <p:cNvPr id="92" name="Text 87"/>
          <p:cNvSpPr/>
          <p:nvPr/>
        </p:nvSpPr>
        <p:spPr>
          <a:xfrm>
            <a:off x="2962656" y="3182112"/>
            <a:ext cx="2075688"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LLM04, LLM08   ·   AML.T0070 RAG Poisoning</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MAP 4.1</a:t>
            </a:r>
            <a:endParaRPr lang="en-US" sz="580" dirty="0"/>
          </a:p>
        </p:txBody>
      </p:sp>
      <p:sp>
        <p:nvSpPr>
          <p:cNvPr id="93" name="Text 88"/>
          <p:cNvSpPr/>
          <p:nvPr/>
        </p:nvSpPr>
        <p:spPr>
          <a:xfrm>
            <a:off x="5175504" y="2926080"/>
            <a:ext cx="3529584"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Signed, versioned corpora; write access restricted</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Index integrity hashing against a baseline</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Immutable snapshots; rollback point per re-index</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Sigstore / cosign · LakeFS · DVC</a:t>
            </a:r>
            <a:endParaRPr lang="en-US" sz="630" dirty="0"/>
          </a:p>
        </p:txBody>
      </p:sp>
      <p:sp>
        <p:nvSpPr>
          <p:cNvPr id="94" name="Shape 89"/>
          <p:cNvSpPr/>
          <p:nvPr/>
        </p:nvSpPr>
        <p:spPr>
          <a:xfrm>
            <a:off x="2478024" y="3442716"/>
            <a:ext cx="2615184" cy="502920"/>
          </a:xfrm>
          <a:prstGeom prst="rect">
            <a:avLst/>
          </a:prstGeom>
          <a:solidFill>
            <a:srgbClr val="F6F6F6"/>
          </a:solidFill>
          <a:ln w="9525">
            <a:solidFill>
              <a:srgbClr val="DCDCDC"/>
            </a:solidFill>
            <a:prstDash val="solid"/>
          </a:ln>
        </p:spPr>
      </p:sp>
      <p:sp>
        <p:nvSpPr>
          <p:cNvPr id="95" name="Shape 90"/>
          <p:cNvSpPr/>
          <p:nvPr/>
        </p:nvSpPr>
        <p:spPr>
          <a:xfrm>
            <a:off x="5111496" y="3442716"/>
            <a:ext cx="3657600" cy="502920"/>
          </a:xfrm>
          <a:prstGeom prst="rect">
            <a:avLst/>
          </a:prstGeom>
          <a:solidFill>
            <a:srgbClr val="F6F6F6"/>
          </a:solidFill>
          <a:ln w="9525">
            <a:solidFill>
              <a:srgbClr val="DCDCDC"/>
            </a:solidFill>
            <a:prstDash val="solid"/>
          </a:ln>
        </p:spPr>
      </p:sp>
      <p:sp>
        <p:nvSpPr>
          <p:cNvPr id="96" name="Shape 91"/>
          <p:cNvSpPr/>
          <p:nvPr/>
        </p:nvSpPr>
        <p:spPr>
          <a:xfrm>
            <a:off x="2532888" y="3589020"/>
            <a:ext cx="173736" cy="173736"/>
          </a:xfrm>
          <a:prstGeom prst="ellipse">
            <a:avLst/>
          </a:prstGeom>
          <a:solidFill>
            <a:srgbClr val="9031AA"/>
          </a:solidFill>
          <a:ln w="12700">
            <a:solidFill>
              <a:srgbClr val="9031AA"/>
            </a:solidFill>
            <a:prstDash val="solid"/>
          </a:ln>
        </p:spPr>
      </p:sp>
      <p:sp>
        <p:nvSpPr>
          <p:cNvPr id="97" name="Text 92"/>
          <p:cNvSpPr/>
          <p:nvPr/>
        </p:nvSpPr>
        <p:spPr>
          <a:xfrm>
            <a:off x="2532888" y="3589020"/>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4</a:t>
            </a:r>
            <a:endParaRPr lang="en-US" sz="700" dirty="0"/>
          </a:p>
        </p:txBody>
      </p:sp>
      <p:pic>
        <p:nvPicPr>
          <p:cNvPr id="98" name="Image 3" descr="preencoded.png">    </p:cNvPr>
          <p:cNvPicPr>
            <a:picLocks noChangeAspect="1"/>
          </p:cNvPicPr>
          <p:nvPr/>
        </p:nvPicPr>
        <p:blipFill>
          <a:blip r:embed="rId4"/>
          <a:stretch>
            <a:fillRect/>
          </a:stretch>
        </p:blipFill>
        <p:spPr>
          <a:xfrm>
            <a:off x="2743200" y="3589020"/>
            <a:ext cx="173736" cy="173736"/>
          </a:xfrm>
          <a:prstGeom prst="rect">
            <a:avLst/>
          </a:prstGeom>
        </p:spPr>
      </p:pic>
      <p:sp>
        <p:nvSpPr>
          <p:cNvPr id="99" name="Text 93"/>
          <p:cNvSpPr/>
          <p:nvPr/>
        </p:nvSpPr>
        <p:spPr>
          <a:xfrm>
            <a:off x="2962656" y="3461004"/>
            <a:ext cx="2075688"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Regulated data ingress — CUI, PHI, PII, privileged</a:t>
            </a:r>
            <a:endParaRPr lang="en-US" sz="660" dirty="0"/>
          </a:p>
        </p:txBody>
      </p:sp>
      <p:sp>
        <p:nvSpPr>
          <p:cNvPr id="100" name="Text 94"/>
          <p:cNvSpPr/>
          <p:nvPr/>
        </p:nvSpPr>
        <p:spPr>
          <a:xfrm>
            <a:off x="2962656" y="3698748"/>
            <a:ext cx="2075688"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LLM02   ·   AML.T0057 LLM Data Leakage</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MEASURE 2.10</a:t>
            </a:r>
            <a:endParaRPr lang="en-US" sz="580" dirty="0"/>
          </a:p>
        </p:txBody>
      </p:sp>
      <p:sp>
        <p:nvSpPr>
          <p:cNvPr id="101" name="Text 95"/>
          <p:cNvSpPr/>
          <p:nvPr/>
        </p:nvSpPr>
        <p:spPr>
          <a:xfrm>
            <a:off x="5175504" y="3442716"/>
            <a:ext cx="3529584"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Redaction and minimisation at the boundary</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DLP alerting on prompt content</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Classification labels enforced pre-processing</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Microsoft Purview · Google Cloud DLP · Nightfall</a:t>
            </a:r>
            <a:endParaRPr lang="en-US" sz="630" dirty="0"/>
          </a:p>
        </p:txBody>
      </p:sp>
      <p:sp>
        <p:nvSpPr>
          <p:cNvPr id="102" name="Shape 96"/>
          <p:cNvSpPr/>
          <p:nvPr/>
        </p:nvSpPr>
        <p:spPr>
          <a:xfrm>
            <a:off x="2478024" y="3959352"/>
            <a:ext cx="2615184" cy="502920"/>
          </a:xfrm>
          <a:prstGeom prst="rect">
            <a:avLst/>
          </a:prstGeom>
          <a:solidFill>
            <a:srgbClr val="FFFFFF"/>
          </a:solidFill>
          <a:ln w="9525">
            <a:solidFill>
              <a:srgbClr val="DCDCDC"/>
            </a:solidFill>
            <a:prstDash val="solid"/>
          </a:ln>
        </p:spPr>
      </p:sp>
      <p:sp>
        <p:nvSpPr>
          <p:cNvPr id="103" name="Shape 97"/>
          <p:cNvSpPr/>
          <p:nvPr/>
        </p:nvSpPr>
        <p:spPr>
          <a:xfrm>
            <a:off x="5111496" y="3959352"/>
            <a:ext cx="3657600" cy="502920"/>
          </a:xfrm>
          <a:prstGeom prst="rect">
            <a:avLst/>
          </a:prstGeom>
          <a:solidFill>
            <a:srgbClr val="FFFFFF"/>
          </a:solidFill>
          <a:ln w="9525">
            <a:solidFill>
              <a:srgbClr val="DCDCDC"/>
            </a:solidFill>
            <a:prstDash val="solid"/>
          </a:ln>
        </p:spPr>
      </p:sp>
      <p:sp>
        <p:nvSpPr>
          <p:cNvPr id="104" name="Shape 98"/>
          <p:cNvSpPr/>
          <p:nvPr/>
        </p:nvSpPr>
        <p:spPr>
          <a:xfrm>
            <a:off x="2532888" y="4105656"/>
            <a:ext cx="173736" cy="173736"/>
          </a:xfrm>
          <a:prstGeom prst="ellipse">
            <a:avLst/>
          </a:prstGeom>
          <a:solidFill>
            <a:srgbClr val="9031AA"/>
          </a:solidFill>
          <a:ln w="12700">
            <a:solidFill>
              <a:srgbClr val="9031AA"/>
            </a:solidFill>
            <a:prstDash val="solid"/>
          </a:ln>
        </p:spPr>
      </p:sp>
      <p:sp>
        <p:nvSpPr>
          <p:cNvPr id="105" name="Text 99"/>
          <p:cNvSpPr/>
          <p:nvPr/>
        </p:nvSpPr>
        <p:spPr>
          <a:xfrm>
            <a:off x="2532888" y="4105656"/>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5</a:t>
            </a:r>
            <a:endParaRPr lang="en-US" sz="700" dirty="0"/>
          </a:p>
        </p:txBody>
      </p:sp>
      <p:pic>
        <p:nvPicPr>
          <p:cNvPr id="106" name="Image 4" descr="preencoded.png">    </p:cNvPr>
          <p:cNvPicPr>
            <a:picLocks noChangeAspect="1"/>
          </p:cNvPicPr>
          <p:nvPr/>
        </p:nvPicPr>
        <p:blipFill>
          <a:blip r:embed="rId5"/>
          <a:stretch>
            <a:fillRect/>
          </a:stretch>
        </p:blipFill>
        <p:spPr>
          <a:xfrm>
            <a:off x="2743200" y="4105656"/>
            <a:ext cx="173736" cy="173736"/>
          </a:xfrm>
          <a:prstGeom prst="rect">
            <a:avLst/>
          </a:prstGeom>
        </p:spPr>
      </p:pic>
      <p:sp>
        <p:nvSpPr>
          <p:cNvPr id="107" name="Text 100"/>
          <p:cNvSpPr/>
          <p:nvPr/>
        </p:nvSpPr>
        <p:spPr>
          <a:xfrm>
            <a:off x="2962656" y="3977640"/>
            <a:ext cx="2075688"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Malicious uploads and parser exploits</a:t>
            </a:r>
            <a:endParaRPr lang="en-US" sz="660" dirty="0"/>
          </a:p>
        </p:txBody>
      </p:sp>
      <p:sp>
        <p:nvSpPr>
          <p:cNvPr id="108" name="Text 101"/>
          <p:cNvSpPr/>
          <p:nvPr/>
        </p:nvSpPr>
        <p:spPr>
          <a:xfrm>
            <a:off x="2962656" y="4215384"/>
            <a:ext cx="2075688"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LLM03   ·   AML.T0011.000 Unsafe ML Artifacts</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MEASURE 2.7</a:t>
            </a:r>
            <a:endParaRPr lang="en-US" sz="580" dirty="0"/>
          </a:p>
        </p:txBody>
      </p:sp>
      <p:sp>
        <p:nvSpPr>
          <p:cNvPr id="109" name="Text 102"/>
          <p:cNvSpPr/>
          <p:nvPr/>
        </p:nvSpPr>
        <p:spPr>
          <a:xfrm>
            <a:off x="5175504" y="3959352"/>
            <a:ext cx="3529584"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Sandbox detonation before the parser sees the file</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AV / EDR plus parser crash telemetry</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File-type allow-list; size and token ceilings</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ClamAV · VirusTotal · Palo Alto WildFire</a:t>
            </a:r>
            <a:endParaRPr lang="en-US" sz="630" dirty="0"/>
          </a:p>
        </p:txBody>
      </p:sp>
      <p:sp>
        <p:nvSpPr>
          <p:cNvPr id="110" name="Shape 103"/>
          <p:cNvSpPr/>
          <p:nvPr/>
        </p:nvSpPr>
        <p:spPr>
          <a:xfrm>
            <a:off x="2478024" y="4475988"/>
            <a:ext cx="2615184" cy="502920"/>
          </a:xfrm>
          <a:prstGeom prst="rect">
            <a:avLst/>
          </a:prstGeom>
          <a:solidFill>
            <a:srgbClr val="F6F6F6"/>
          </a:solidFill>
          <a:ln w="9525">
            <a:solidFill>
              <a:srgbClr val="DCDCDC"/>
            </a:solidFill>
            <a:prstDash val="solid"/>
          </a:ln>
        </p:spPr>
      </p:sp>
      <p:sp>
        <p:nvSpPr>
          <p:cNvPr id="111" name="Shape 104"/>
          <p:cNvSpPr/>
          <p:nvPr/>
        </p:nvSpPr>
        <p:spPr>
          <a:xfrm>
            <a:off x="5111496" y="4475988"/>
            <a:ext cx="3657600" cy="502920"/>
          </a:xfrm>
          <a:prstGeom prst="rect">
            <a:avLst/>
          </a:prstGeom>
          <a:solidFill>
            <a:srgbClr val="F6F6F6"/>
          </a:solidFill>
          <a:ln w="9525">
            <a:solidFill>
              <a:srgbClr val="DCDCDC"/>
            </a:solidFill>
            <a:prstDash val="solid"/>
          </a:ln>
        </p:spPr>
      </p:sp>
      <p:sp>
        <p:nvSpPr>
          <p:cNvPr id="112" name="Shape 105"/>
          <p:cNvSpPr/>
          <p:nvPr/>
        </p:nvSpPr>
        <p:spPr>
          <a:xfrm>
            <a:off x="2532888" y="4622292"/>
            <a:ext cx="173736" cy="173736"/>
          </a:xfrm>
          <a:prstGeom prst="ellipse">
            <a:avLst/>
          </a:prstGeom>
          <a:solidFill>
            <a:srgbClr val="9031AA"/>
          </a:solidFill>
          <a:ln w="12700">
            <a:solidFill>
              <a:srgbClr val="9031AA"/>
            </a:solidFill>
            <a:prstDash val="solid"/>
          </a:ln>
        </p:spPr>
      </p:sp>
      <p:sp>
        <p:nvSpPr>
          <p:cNvPr id="113" name="Text 106"/>
          <p:cNvSpPr/>
          <p:nvPr/>
        </p:nvSpPr>
        <p:spPr>
          <a:xfrm>
            <a:off x="2532888" y="4622292"/>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6</a:t>
            </a:r>
            <a:endParaRPr lang="en-US" sz="700" dirty="0"/>
          </a:p>
        </p:txBody>
      </p:sp>
      <p:pic>
        <p:nvPicPr>
          <p:cNvPr id="114" name="Image 5" descr="preencoded.png">    </p:cNvPr>
          <p:cNvPicPr>
            <a:picLocks noChangeAspect="1"/>
          </p:cNvPicPr>
          <p:nvPr/>
        </p:nvPicPr>
        <p:blipFill>
          <a:blip r:embed="rId6"/>
          <a:stretch>
            <a:fillRect/>
          </a:stretch>
        </p:blipFill>
        <p:spPr>
          <a:xfrm>
            <a:off x="2743200" y="4622292"/>
            <a:ext cx="173736" cy="173736"/>
          </a:xfrm>
          <a:prstGeom prst="rect">
            <a:avLst/>
          </a:prstGeom>
        </p:spPr>
      </p:pic>
      <p:sp>
        <p:nvSpPr>
          <p:cNvPr id="115" name="Text 107"/>
          <p:cNvSpPr/>
          <p:nvPr/>
        </p:nvSpPr>
        <p:spPr>
          <a:xfrm>
            <a:off x="2962656" y="4494276"/>
            <a:ext cx="2075688"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Forged or unauthenticated triggers</a:t>
            </a:r>
            <a:endParaRPr lang="en-US" sz="660" dirty="0"/>
          </a:p>
        </p:txBody>
      </p:sp>
      <p:sp>
        <p:nvSpPr>
          <p:cNvPr id="116" name="Text 108"/>
          <p:cNvSpPr/>
          <p:nvPr/>
        </p:nvSpPr>
        <p:spPr>
          <a:xfrm>
            <a:off x="2962656" y="4732020"/>
            <a:ext cx="2075688"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LLM10   ·   AML.T0034 Cost Harvesting</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MEASURE 2.7</a:t>
            </a:r>
            <a:endParaRPr lang="en-US" sz="580" dirty="0"/>
          </a:p>
        </p:txBody>
      </p:sp>
      <p:sp>
        <p:nvSpPr>
          <p:cNvPr id="117" name="Text 109"/>
          <p:cNvSpPr/>
          <p:nvPr/>
        </p:nvSpPr>
        <p:spPr>
          <a:xfrm>
            <a:off x="5175504" y="4475988"/>
            <a:ext cx="3529584"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Signed webhooks and mTLS on every trigger path</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Alert on any trigger from an unknown identity</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Auto-trigger off by default; per-source rate limits</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Entra ID / Okta · Kong / Apigee · Istio mTLS</a:t>
            </a:r>
            <a:endParaRPr lang="en-US" sz="630" dirty="0"/>
          </a:p>
        </p:txBody>
      </p:sp>
      <p:sp>
        <p:nvSpPr>
          <p:cNvPr id="118" name="Shape 110"/>
          <p:cNvSpPr/>
          <p:nvPr/>
        </p:nvSpPr>
        <p:spPr>
          <a:xfrm>
            <a:off x="274320" y="5468112"/>
            <a:ext cx="8595360" cy="402336"/>
          </a:xfrm>
          <a:prstGeom prst="roundRect">
            <a:avLst>
              <a:gd name="adj" fmla="val 9091"/>
            </a:avLst>
          </a:prstGeom>
          <a:solidFill>
            <a:srgbClr val="F4EAF7"/>
          </a:solidFill>
          <a:ln w="15875">
            <a:solidFill>
              <a:srgbClr val="9031AA"/>
            </a:solidFill>
            <a:prstDash val="solid"/>
          </a:ln>
        </p:spPr>
      </p:sp>
      <p:sp>
        <p:nvSpPr>
          <p:cNvPr id="119" name="Text 111"/>
          <p:cNvSpPr/>
          <p:nvPr/>
        </p:nvSpPr>
        <p:spPr>
          <a:xfrm>
            <a:off x="402336" y="5468112"/>
            <a:ext cx="8339328" cy="402336"/>
          </a:xfrm>
          <a:prstGeom prst="rect">
            <a:avLst/>
          </a:prstGeom>
          <a:noFill/>
          <a:ln/>
        </p:spPr>
        <p:txBody>
          <a:bodyPr wrap="square" lIns="0" tIns="0" rIns="0" bIns="0" rtlCol="0" anchor="ctr"/>
          <a:lstStyle/>
          <a:p>
            <a:pPr algn="l" indent="0" marL="0">
              <a:lnSpc>
                <a:spcPts val="960"/>
              </a:lnSpc>
              <a:buNone/>
            </a:pPr>
            <a:r>
              <a:rPr lang="en-US" sz="800" b="1" dirty="0">
                <a:solidFill>
                  <a:srgbClr val="9031AA"/>
                </a:solidFill>
                <a:latin typeface="Arial" pitchFamily="34" charset="0"/>
                <a:ea typeface="Arial" pitchFamily="34" charset="-122"/>
                <a:cs typeface="Arial" pitchFamily="34" charset="-120"/>
              </a:rPr>
              <a:t>BOTTOM LINE · </a:t>
            </a:r>
            <a:pPr algn="l" indent="0" marL="0">
              <a:lnSpc>
                <a:spcPts val="960"/>
              </a:lnSpc>
              <a:buNone/>
            </a:pPr>
            <a:r>
              <a:rPr lang="en-US" sz="800" dirty="0">
                <a:solidFill>
                  <a:srgbClr val="565656"/>
                </a:solidFill>
                <a:latin typeface="Arial" pitchFamily="34" charset="0"/>
                <a:ea typeface="Arial" pitchFamily="34" charset="-122"/>
                <a:cs typeface="Arial" pitchFamily="34" charset="-120"/>
              </a:rPr>
              <a:t>the dominant risk at this layer is indirect prompt injection through content you ingested on purpose. Prevent it by separating untrusted content from the instruction channel and allow-listing sources with a trust tier. Detect it with an injection classifier on the prompt stream and a provenance diff on every corpus change.</a:t>
            </a:r>
            <a:endParaRPr lang="en-US" sz="800" dirty="0"/>
          </a:p>
        </p:txBody>
      </p:sp>
      <p:sp>
        <p:nvSpPr>
          <p:cNvPr id="120" name="Text 112"/>
          <p:cNvSpPr/>
          <p:nvPr/>
        </p:nvSpPr>
        <p:spPr>
          <a:xfrm>
            <a:off x="457200" y="5943600"/>
            <a:ext cx="8229600" cy="310896"/>
          </a:xfrm>
          <a:prstGeom prst="rect">
            <a:avLst/>
          </a:prstGeom>
          <a:noFill/>
          <a:ln/>
        </p:spPr>
        <p:txBody>
          <a:bodyPr wrap="square" lIns="0" tIns="0" rIns="0" bIns="0" rtlCol="0" anchor="ctr"/>
          <a:lstStyle/>
          <a:p>
            <a:pPr algn="ctr" indent="0" marL="0">
              <a:buNone/>
            </a:pPr>
            <a:r>
              <a:rPr lang="en-US" sz="650" i="1" dirty="0">
                <a:solidFill>
                  <a:srgbClr val="9A9A9A"/>
                </a:solidFill>
                <a:latin typeface="Arial" pitchFamily="34" charset="0"/>
                <a:ea typeface="Arial" pitchFamily="34" charset="-122"/>
                <a:cs typeface="Arial" pitchFamily="34" charset="-120"/>
              </a:rPr>
              <a:t>OWASP identifiers follow the OWASP Top 10 for LLM Applications and ATLAS identifiers the MITRE ATLAS matrix; verify both against the current published versions. NIST AI RMF subcategory mappings are the author's derivation, not an official crosswalk. Products named are examples of each control category, not recommendations.</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57200" y="146304"/>
            <a:ext cx="8229600" cy="402336"/>
          </a:xfrm>
          <a:prstGeom prst="rect">
            <a:avLst/>
          </a:prstGeom>
          <a:noFill/>
          <a:ln/>
        </p:spPr>
        <p:txBody>
          <a:bodyPr wrap="square" rtlCol="0" anchor="ctr"/>
          <a:lstStyle/>
          <a:p>
            <a:pPr algn="ctr" indent="0" marL="0">
              <a:buNone/>
            </a:pPr>
            <a:r>
              <a:rPr lang="en-US" sz="2600" b="1" dirty="0">
                <a:solidFill>
                  <a:srgbClr val="441887"/>
                </a:solidFill>
                <a:latin typeface="Arial" pitchFamily="34" charset="0"/>
                <a:ea typeface="Arial" pitchFamily="34" charset="-122"/>
                <a:cs typeface="Arial" pitchFamily="34" charset="-120"/>
              </a:rPr>
              <a:t>2.  Training — Risk, Control and Tooling</a:t>
            </a:r>
            <a:endParaRPr lang="en-US" sz="2600" dirty="0"/>
          </a:p>
        </p:txBody>
      </p:sp>
      <p:sp>
        <p:nvSpPr>
          <p:cNvPr id="3" name="Text 1"/>
          <p:cNvSpPr/>
          <p:nvPr/>
        </p:nvSpPr>
        <p:spPr>
          <a:xfrm>
            <a:off x="457200" y="576072"/>
            <a:ext cx="8229600" cy="228600"/>
          </a:xfrm>
          <a:prstGeom prst="rect">
            <a:avLst/>
          </a:prstGeom>
          <a:noFill/>
          <a:ln/>
        </p:spPr>
        <p:txBody>
          <a:bodyPr wrap="square" lIns="0" tIns="0" rIns="0" bIns="0" rtlCol="0" anchor="ctr"/>
          <a:lstStyle/>
          <a:p>
            <a:pPr algn="ctr" indent="0" marL="0">
              <a:buNone/>
            </a:pPr>
            <a:r>
              <a:rPr lang="en-US" sz="1150" dirty="0">
                <a:solidFill>
                  <a:srgbClr val="888888"/>
                </a:solidFill>
                <a:latin typeface="Arial" pitchFamily="34" charset="0"/>
                <a:ea typeface="Arial" pitchFamily="34" charset="-122"/>
                <a:cs typeface="Arial" pitchFamily="34" charset="-120"/>
              </a:rPr>
              <a:t>Training data · algorithms · pre-trained LLM · fine-tuning data</a:t>
            </a:r>
            <a:endParaRPr lang="en-US" sz="1150" dirty="0"/>
          </a:p>
        </p:txBody>
      </p:sp>
      <p:sp>
        <p:nvSpPr>
          <p:cNvPr id="4" name="Shape 2"/>
          <p:cNvSpPr/>
          <p:nvPr/>
        </p:nvSpPr>
        <p:spPr>
          <a:xfrm>
            <a:off x="0" y="950976"/>
            <a:ext cx="9144000" cy="0"/>
          </a:xfrm>
          <a:prstGeom prst="line">
            <a:avLst/>
          </a:prstGeom>
          <a:noFill/>
          <a:ln w="22225">
            <a:solidFill>
              <a:srgbClr val="003767"/>
            </a:solidFill>
            <a:prstDash val="solid"/>
          </a:ln>
        </p:spPr>
      </p:sp>
      <p:sp>
        <p:nvSpPr>
          <p:cNvPr id="5" name="Shape 3"/>
          <p:cNvSpPr/>
          <p:nvPr/>
        </p:nvSpPr>
        <p:spPr>
          <a:xfrm>
            <a:off x="0" y="6355080"/>
            <a:ext cx="9144000" cy="0"/>
          </a:xfrm>
          <a:prstGeom prst="line">
            <a:avLst/>
          </a:prstGeom>
          <a:noFill/>
          <a:ln w="22225">
            <a:solidFill>
              <a:srgbClr val="003767"/>
            </a:solidFill>
            <a:prstDash val="solid"/>
          </a:ln>
        </p:spPr>
      </p:sp>
      <p:sp>
        <p:nvSpPr>
          <p:cNvPr id="6" name="Text 4"/>
          <p:cNvSpPr/>
          <p:nvPr/>
        </p:nvSpPr>
        <p:spPr>
          <a:xfrm>
            <a:off x="320040" y="6419088"/>
            <a:ext cx="2011680" cy="182880"/>
          </a:xfrm>
          <a:prstGeom prst="rect">
            <a:avLst/>
          </a:prstGeom>
          <a:noFill/>
          <a:ln/>
        </p:spPr>
        <p:txBody>
          <a:bodyPr wrap="square" lIns="0" tIns="0" rIns="0" bIns="0" rtlCol="0" anchor="ctr"/>
          <a:lstStyle/>
          <a:p>
            <a:pPr algn="l" indent="0" marL="0">
              <a:buNone/>
            </a:pPr>
            <a:r>
              <a:rPr lang="en-US" sz="800" dirty="0">
                <a:solidFill>
                  <a:srgbClr val="000000"/>
                </a:solidFill>
                <a:latin typeface="Arial" pitchFamily="34" charset="0"/>
                <a:ea typeface="Arial" pitchFamily="34" charset="-122"/>
                <a:cs typeface="Arial" pitchFamily="34" charset="-120"/>
              </a:rPr>
              <a:t>2026 DSP 4</a:t>
            </a:r>
            <a:endParaRPr lang="en-US" sz="800" dirty="0"/>
          </a:p>
        </p:txBody>
      </p:sp>
      <p:sp>
        <p:nvSpPr>
          <p:cNvPr id="7" name="Shape 5"/>
          <p:cNvSpPr/>
          <p:nvPr/>
        </p:nvSpPr>
        <p:spPr>
          <a:xfrm>
            <a:off x="274320" y="1078992"/>
            <a:ext cx="1737360" cy="4151376"/>
          </a:xfrm>
          <a:prstGeom prst="roundRect">
            <a:avLst>
              <a:gd name="adj" fmla="val 2632"/>
            </a:avLst>
          </a:prstGeom>
          <a:solidFill>
            <a:srgbClr val="F1E9FD"/>
          </a:solidFill>
          <a:ln w="19050">
            <a:solidFill>
              <a:srgbClr val="622195"/>
            </a:solidFill>
            <a:prstDash val="solid"/>
          </a:ln>
        </p:spPr>
      </p:sp>
      <p:sp>
        <p:nvSpPr>
          <p:cNvPr id="8" name="Shape 6"/>
          <p:cNvSpPr/>
          <p:nvPr/>
        </p:nvSpPr>
        <p:spPr>
          <a:xfrm>
            <a:off x="274320" y="1078992"/>
            <a:ext cx="1737360" cy="310896"/>
          </a:xfrm>
          <a:prstGeom prst="roundRect">
            <a:avLst>
              <a:gd name="adj" fmla="val 17647"/>
            </a:avLst>
          </a:prstGeom>
          <a:solidFill>
            <a:srgbClr val="DEC1E6"/>
          </a:solidFill>
          <a:ln w="12700">
            <a:solidFill>
              <a:srgbClr val="DEC1E6"/>
            </a:solidFill>
            <a:prstDash val="solid"/>
          </a:ln>
        </p:spPr>
      </p:sp>
      <p:sp>
        <p:nvSpPr>
          <p:cNvPr id="9" name="Text 7"/>
          <p:cNvSpPr/>
          <p:nvPr/>
        </p:nvSpPr>
        <p:spPr>
          <a:xfrm>
            <a:off x="274320" y="1078992"/>
            <a:ext cx="1737360"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1.  INPUTS</a:t>
            </a:r>
            <a:endParaRPr lang="en-US" sz="1150" dirty="0"/>
          </a:p>
        </p:txBody>
      </p:sp>
      <p:sp>
        <p:nvSpPr>
          <p:cNvPr id="10" name="Text 8"/>
          <p:cNvSpPr/>
          <p:nvPr/>
        </p:nvSpPr>
        <p:spPr>
          <a:xfrm>
            <a:off x="329184" y="1499616"/>
            <a:ext cx="1627632" cy="201168"/>
          </a:xfrm>
          <a:prstGeom prst="rect">
            <a:avLst/>
          </a:prstGeom>
          <a:noFill/>
          <a:ln/>
        </p:spPr>
        <p:txBody>
          <a:bodyPr wrap="square" lIns="0" tIns="0" rIns="0" bIns="0" rtlCol="0" anchor="ctr"/>
          <a:lstStyle/>
          <a:p>
            <a:pPr algn="ctr" indent="0" marL="0">
              <a:buNone/>
            </a:pPr>
            <a:r>
              <a:rPr lang="en-US" sz="1050" b="1" dirty="0">
                <a:solidFill>
                  <a:srgbClr val="CDB8DD"/>
                </a:solidFill>
                <a:latin typeface="Arial" pitchFamily="34" charset="0"/>
                <a:ea typeface="Arial" pitchFamily="34" charset="-122"/>
                <a:cs typeface="Arial" pitchFamily="34" charset="-120"/>
              </a:rPr>
              <a:t>User prompt</a:t>
            </a:r>
            <a:endParaRPr lang="en-US" sz="1050" dirty="0"/>
          </a:p>
        </p:txBody>
      </p:sp>
      <p:sp>
        <p:nvSpPr>
          <p:cNvPr id="11" name="Text 9"/>
          <p:cNvSpPr/>
          <p:nvPr/>
        </p:nvSpPr>
        <p:spPr>
          <a:xfrm>
            <a:off x="320040" y="1737360"/>
            <a:ext cx="1645920" cy="1444752"/>
          </a:xfrm>
          <a:prstGeom prst="rect">
            <a:avLst/>
          </a:prstGeom>
          <a:noFill/>
          <a:ln/>
        </p:spPr>
        <p:txBody>
          <a:bodyPr wrap="square" lIns="0" tIns="0" rIns="0" bIns="0" rtlCol="0" anchor="ctr"/>
          <a:lstStyle/>
          <a:p>
            <a:pPr algn="ctr" indent="0" marL="0">
              <a:lnSpc>
                <a:spcPts val="1800"/>
              </a:lnSpc>
              <a:buNone/>
            </a:pPr>
            <a:r>
              <a:rPr lang="en-US" sz="1000" dirty="0">
                <a:solidFill>
                  <a:srgbClr val="CDB8DD"/>
                </a:solidFill>
                <a:latin typeface="Arial" pitchFamily="34" charset="0"/>
                <a:ea typeface="Arial" pitchFamily="34" charset="-122"/>
                <a:cs typeface="Arial" pitchFamily="34" charset="-120"/>
              </a:rPr>
              <a:t>Operating context</a:t>
            </a:r>
            <a:endParaRPr lang="en-US" sz="1000" dirty="0"/>
          </a:p>
          <a:p>
            <a:pPr algn="ctr" indent="0" marL="0">
              <a:lnSpc>
                <a:spcPts val="1800"/>
              </a:lnSpc>
              <a:buNone/>
            </a:pPr>
            <a:r>
              <a:rPr lang="en-US" sz="1000" dirty="0">
                <a:solidFill>
                  <a:srgbClr val="CDB8DD"/>
                </a:solidFill>
                <a:latin typeface="Arial" pitchFamily="34" charset="0"/>
                <a:ea typeface="Arial" pitchFamily="34" charset="-122"/>
                <a:cs typeface="Arial" pitchFamily="34" charset="-120"/>
              </a:rPr>
              <a:t>Config parameters</a:t>
            </a:r>
            <a:endParaRPr lang="en-US" sz="1000" dirty="0"/>
          </a:p>
          <a:p>
            <a:pPr algn="ctr" indent="0" marL="0">
              <a:lnSpc>
                <a:spcPts val="1800"/>
              </a:lnSpc>
              <a:buNone/>
            </a:pPr>
            <a:r>
              <a:rPr lang="en-US" sz="1000" dirty="0">
                <a:solidFill>
                  <a:srgbClr val="CDB8DD"/>
                </a:solidFill>
                <a:latin typeface="Arial" pitchFamily="34" charset="0"/>
                <a:ea typeface="Arial" pitchFamily="34" charset="-122"/>
                <a:cs typeface="Arial" pitchFamily="34" charset="-120"/>
              </a:rPr>
              <a:t>Audio / video</a:t>
            </a:r>
            <a:endParaRPr lang="en-US" sz="1000" dirty="0"/>
          </a:p>
          <a:p>
            <a:pPr algn="ctr" indent="0" marL="0">
              <a:lnSpc>
                <a:spcPts val="1800"/>
              </a:lnSpc>
              <a:buNone/>
            </a:pPr>
            <a:r>
              <a:rPr lang="en-US" sz="1000" dirty="0">
                <a:solidFill>
                  <a:srgbClr val="CDB8DD"/>
                </a:solidFill>
                <a:latin typeface="Arial" pitchFamily="34" charset="0"/>
                <a:ea typeface="Arial" pitchFamily="34" charset="-122"/>
                <a:cs typeface="Arial" pitchFamily="34" charset="-120"/>
              </a:rPr>
              <a:t>Documents</a:t>
            </a:r>
            <a:endParaRPr lang="en-US" sz="1000" dirty="0"/>
          </a:p>
          <a:p>
            <a:pPr algn="ctr" indent="0" marL="0">
              <a:lnSpc>
                <a:spcPts val="1800"/>
              </a:lnSpc>
              <a:buNone/>
            </a:pPr>
            <a:r>
              <a:rPr lang="en-US" sz="1000" dirty="0">
                <a:solidFill>
                  <a:srgbClr val="CDB8DD"/>
                </a:solidFill>
                <a:latin typeface="Arial" pitchFamily="34" charset="0"/>
                <a:ea typeface="Arial" pitchFamily="34" charset="-122"/>
                <a:cs typeface="Arial" pitchFamily="34" charset="-120"/>
              </a:rPr>
              <a:t>Vector / RAG data</a:t>
            </a:r>
            <a:endParaRPr lang="en-US" sz="1000" dirty="0"/>
          </a:p>
          <a:p>
            <a:pPr algn="ctr" indent="0" marL="0">
              <a:lnSpc>
                <a:spcPts val="1800"/>
              </a:lnSpc>
              <a:buNone/>
            </a:pPr>
            <a:r>
              <a:rPr lang="en-US" sz="1000" dirty="0">
                <a:solidFill>
                  <a:srgbClr val="CDB8DD"/>
                </a:solidFill>
                <a:latin typeface="Arial" pitchFamily="34" charset="0"/>
                <a:ea typeface="Arial" pitchFamily="34" charset="-122"/>
                <a:cs typeface="Arial" pitchFamily="34" charset="-120"/>
              </a:rPr>
              <a:t>Trigger conditions</a:t>
            </a:r>
            <a:endParaRPr lang="en-US" sz="1000" dirty="0"/>
          </a:p>
        </p:txBody>
      </p:sp>
      <p:sp>
        <p:nvSpPr>
          <p:cNvPr id="12" name="Shape 10"/>
          <p:cNvSpPr/>
          <p:nvPr/>
        </p:nvSpPr>
        <p:spPr>
          <a:xfrm>
            <a:off x="493776" y="3218688"/>
            <a:ext cx="1298448" cy="0"/>
          </a:xfrm>
          <a:prstGeom prst="line">
            <a:avLst/>
          </a:prstGeom>
          <a:noFill/>
          <a:ln w="12700">
            <a:solidFill>
              <a:srgbClr val="CDB8DD"/>
            </a:solidFill>
            <a:prstDash val="dash"/>
          </a:ln>
        </p:spPr>
      </p:sp>
      <p:sp>
        <p:nvSpPr>
          <p:cNvPr id="13" name="Shape 11"/>
          <p:cNvSpPr/>
          <p:nvPr/>
        </p:nvSpPr>
        <p:spPr>
          <a:xfrm>
            <a:off x="274320" y="3364992"/>
            <a:ext cx="1737360" cy="310896"/>
          </a:xfrm>
          <a:prstGeom prst="roundRect">
            <a:avLst>
              <a:gd name="adj" fmla="val 17647"/>
            </a:avLst>
          </a:prstGeom>
          <a:solidFill>
            <a:srgbClr val="441887"/>
          </a:solidFill>
          <a:ln w="12700">
            <a:solidFill>
              <a:srgbClr val="441887"/>
            </a:solidFill>
            <a:prstDash val="solid"/>
          </a:ln>
        </p:spPr>
      </p:sp>
      <p:sp>
        <p:nvSpPr>
          <p:cNvPr id="14" name="Text 12"/>
          <p:cNvSpPr/>
          <p:nvPr/>
        </p:nvSpPr>
        <p:spPr>
          <a:xfrm>
            <a:off x="274320" y="3364992"/>
            <a:ext cx="1737360"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2.  TRAINING</a:t>
            </a:r>
            <a:endParaRPr lang="en-US" sz="1150" dirty="0"/>
          </a:p>
        </p:txBody>
      </p:sp>
      <p:sp>
        <p:nvSpPr>
          <p:cNvPr id="15" name="Text 13"/>
          <p:cNvSpPr/>
          <p:nvPr/>
        </p:nvSpPr>
        <p:spPr>
          <a:xfrm>
            <a:off x="320040" y="3822192"/>
            <a:ext cx="1645920" cy="987552"/>
          </a:xfrm>
          <a:prstGeom prst="rect">
            <a:avLst/>
          </a:prstGeom>
          <a:noFill/>
          <a:ln/>
        </p:spPr>
        <p:txBody>
          <a:bodyPr wrap="square" lIns="0" tIns="0" rIns="0" bIns="0" rtlCol="0" anchor="ctr"/>
          <a:lstStyle/>
          <a:p>
            <a:pPr algn="ctr" indent="0" marL="0">
              <a:lnSpc>
                <a:spcPts val="1800"/>
              </a:lnSpc>
              <a:buNone/>
            </a:pPr>
            <a:r>
              <a:rPr lang="en-US" sz="1000" dirty="0">
                <a:solidFill>
                  <a:srgbClr val="441887"/>
                </a:solidFill>
                <a:latin typeface="Arial" pitchFamily="34" charset="0"/>
                <a:ea typeface="Arial" pitchFamily="34" charset="-122"/>
                <a:cs typeface="Arial" pitchFamily="34" charset="-120"/>
              </a:rPr>
              <a:t>Training data</a:t>
            </a:r>
            <a:endParaRPr lang="en-US" sz="1000" dirty="0"/>
          </a:p>
          <a:p>
            <a:pPr algn="ctr" indent="0" marL="0">
              <a:lnSpc>
                <a:spcPts val="1800"/>
              </a:lnSpc>
              <a:buNone/>
            </a:pPr>
            <a:r>
              <a:rPr lang="en-US" sz="1000" dirty="0">
                <a:solidFill>
                  <a:srgbClr val="441887"/>
                </a:solidFill>
                <a:latin typeface="Arial" pitchFamily="34" charset="0"/>
                <a:ea typeface="Arial" pitchFamily="34" charset="-122"/>
                <a:cs typeface="Arial" pitchFamily="34" charset="-120"/>
              </a:rPr>
              <a:t>Algorithms</a:t>
            </a:r>
            <a:endParaRPr lang="en-US" sz="1000" dirty="0"/>
          </a:p>
          <a:p>
            <a:pPr algn="ctr" indent="0" marL="0">
              <a:lnSpc>
                <a:spcPts val="1800"/>
              </a:lnSpc>
              <a:buNone/>
            </a:pPr>
            <a:r>
              <a:rPr lang="en-US" sz="1000" dirty="0">
                <a:solidFill>
                  <a:srgbClr val="441887"/>
                </a:solidFill>
                <a:latin typeface="Arial" pitchFamily="34" charset="0"/>
                <a:ea typeface="Arial" pitchFamily="34" charset="-122"/>
                <a:cs typeface="Arial" pitchFamily="34" charset="-120"/>
              </a:rPr>
              <a:t>Pre-trained LLM</a:t>
            </a:r>
            <a:endParaRPr lang="en-US" sz="1000" dirty="0"/>
          </a:p>
          <a:p>
            <a:pPr algn="ctr" indent="0" marL="0">
              <a:lnSpc>
                <a:spcPts val="1800"/>
              </a:lnSpc>
              <a:buNone/>
            </a:pPr>
            <a:r>
              <a:rPr lang="en-US" sz="1000" dirty="0">
                <a:solidFill>
                  <a:srgbClr val="441887"/>
                </a:solidFill>
                <a:latin typeface="Arial" pitchFamily="34" charset="0"/>
                <a:ea typeface="Arial" pitchFamily="34" charset="-122"/>
                <a:cs typeface="Arial" pitchFamily="34" charset="-120"/>
              </a:rPr>
              <a:t>Fine-tuning data</a:t>
            </a:r>
            <a:endParaRPr lang="en-US" sz="1000" dirty="0"/>
          </a:p>
        </p:txBody>
      </p:sp>
      <p:sp>
        <p:nvSpPr>
          <p:cNvPr id="16" name="Shape 14"/>
          <p:cNvSpPr/>
          <p:nvPr/>
        </p:nvSpPr>
        <p:spPr>
          <a:xfrm>
            <a:off x="2212848" y="1078992"/>
            <a:ext cx="4718304" cy="4151376"/>
          </a:xfrm>
          <a:prstGeom prst="roundRect">
            <a:avLst>
              <a:gd name="adj" fmla="val 881"/>
            </a:avLst>
          </a:prstGeom>
          <a:solidFill>
            <a:srgbClr val="F9FBFE"/>
          </a:solidFill>
          <a:ln w="22225">
            <a:solidFill>
              <a:srgbClr val="C3D5F6"/>
            </a:solidFill>
            <a:prstDash val="solid"/>
          </a:ln>
        </p:spPr>
      </p:sp>
      <p:sp>
        <p:nvSpPr>
          <p:cNvPr id="17" name="Shape 15"/>
          <p:cNvSpPr/>
          <p:nvPr/>
        </p:nvSpPr>
        <p:spPr>
          <a:xfrm>
            <a:off x="2212848" y="1078992"/>
            <a:ext cx="4718304" cy="310896"/>
          </a:xfrm>
          <a:prstGeom prst="roundRect">
            <a:avLst>
              <a:gd name="adj" fmla="val 17647"/>
            </a:avLst>
          </a:prstGeom>
          <a:solidFill>
            <a:srgbClr val="C3D5F6"/>
          </a:solidFill>
          <a:ln w="12700">
            <a:solidFill>
              <a:srgbClr val="C3D5F6"/>
            </a:solidFill>
            <a:prstDash val="solid"/>
          </a:ln>
        </p:spPr>
      </p:sp>
      <p:sp>
        <p:nvSpPr>
          <p:cNvPr id="18" name="Text 16"/>
          <p:cNvSpPr/>
          <p:nvPr/>
        </p:nvSpPr>
        <p:spPr>
          <a:xfrm>
            <a:off x="2212848" y="1078992"/>
            <a:ext cx="4718304"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3.  AGENTIC AI SYSTEM  (CISA / ASD ACSC — Figure 1)</a:t>
            </a:r>
            <a:endParaRPr lang="en-US" sz="1150" dirty="0"/>
          </a:p>
        </p:txBody>
      </p:sp>
      <p:sp>
        <p:nvSpPr>
          <p:cNvPr id="19" name="Shape 17"/>
          <p:cNvSpPr/>
          <p:nvPr/>
        </p:nvSpPr>
        <p:spPr>
          <a:xfrm>
            <a:off x="2487168" y="1499616"/>
            <a:ext cx="4169664" cy="731520"/>
          </a:xfrm>
          <a:prstGeom prst="roundRect">
            <a:avLst>
              <a:gd name="adj" fmla="val 6250"/>
            </a:avLst>
          </a:prstGeom>
          <a:solidFill>
            <a:srgbClr val="FFFFFF"/>
          </a:solidFill>
          <a:ln w="19050">
            <a:solidFill>
              <a:srgbClr val="C3D5F6"/>
            </a:solidFill>
            <a:prstDash val="solid"/>
          </a:ln>
        </p:spPr>
      </p:sp>
      <p:sp>
        <p:nvSpPr>
          <p:cNvPr id="20" name="Text 18"/>
          <p:cNvSpPr/>
          <p:nvPr/>
        </p:nvSpPr>
        <p:spPr>
          <a:xfrm>
            <a:off x="2487168" y="1554480"/>
            <a:ext cx="4169664" cy="219456"/>
          </a:xfrm>
          <a:prstGeom prst="rect">
            <a:avLst/>
          </a:prstGeom>
          <a:noFill/>
          <a:ln/>
        </p:spPr>
        <p:txBody>
          <a:bodyPr wrap="square" lIns="0" tIns="0" rIns="0" bIns="0" rtlCol="0" anchor="ctr"/>
          <a:lstStyle/>
          <a:p>
            <a:pPr algn="ctr" indent="0" marL="0">
              <a:buNone/>
            </a:pPr>
            <a:r>
              <a:rPr lang="en-US" sz="1300" b="1" dirty="0">
                <a:solidFill>
                  <a:srgbClr val="B8C4DF"/>
                </a:solidFill>
                <a:latin typeface="Arial" pitchFamily="34" charset="0"/>
                <a:ea typeface="Arial" pitchFamily="34" charset="-122"/>
                <a:cs typeface="Arial" pitchFamily="34" charset="-120"/>
              </a:rPr>
              <a:t>LLM Core — Statistical Model</a:t>
            </a:r>
            <a:endParaRPr lang="en-US" sz="1300" dirty="0"/>
          </a:p>
        </p:txBody>
      </p:sp>
      <p:sp>
        <p:nvSpPr>
          <p:cNvPr id="21" name="Text 19"/>
          <p:cNvSpPr/>
          <p:nvPr/>
        </p:nvSpPr>
        <p:spPr>
          <a:xfrm>
            <a:off x="2487168" y="1773936"/>
            <a:ext cx="4169664" cy="182880"/>
          </a:xfrm>
          <a:prstGeom prst="rect">
            <a:avLst/>
          </a:prstGeom>
          <a:noFill/>
          <a:ln/>
        </p:spPr>
        <p:txBody>
          <a:bodyPr wrap="square" lIns="0" tIns="0" rIns="0" bIns="0" rtlCol="0" anchor="ctr"/>
          <a:lstStyle/>
          <a:p>
            <a:pPr algn="ctr" indent="0" marL="0">
              <a:buNone/>
            </a:pPr>
            <a:r>
              <a:rPr lang="en-US" sz="950" dirty="0">
                <a:solidFill>
                  <a:srgbClr val="B8C4DF"/>
                </a:solidFill>
                <a:latin typeface="Arial" pitchFamily="34" charset="0"/>
                <a:ea typeface="Arial" pitchFamily="34" charset="-122"/>
                <a:cs typeface="Arial" pitchFamily="34" charset="-120"/>
              </a:rPr>
              <a:t>Interprets world state · reasons · plans · decides · takes actions</a:t>
            </a:r>
            <a:endParaRPr lang="en-US" sz="950" dirty="0"/>
          </a:p>
        </p:txBody>
      </p:sp>
      <p:sp>
        <p:nvSpPr>
          <p:cNvPr id="22" name="Text 20"/>
          <p:cNvSpPr/>
          <p:nvPr/>
        </p:nvSpPr>
        <p:spPr>
          <a:xfrm>
            <a:off x="2487168" y="1956816"/>
            <a:ext cx="4169664" cy="182880"/>
          </a:xfrm>
          <a:prstGeom prst="rect">
            <a:avLst/>
          </a:prstGeom>
          <a:noFill/>
          <a:ln/>
        </p:spPr>
        <p:txBody>
          <a:bodyPr wrap="square" lIns="0" tIns="0" rIns="0" bIns="0" rtlCol="0" anchor="ctr"/>
          <a:lstStyle/>
          <a:p>
            <a:pPr algn="ctr" indent="0" marL="0">
              <a:buNone/>
            </a:pPr>
            <a:r>
              <a:rPr lang="en-US" sz="950" dirty="0">
                <a:solidFill>
                  <a:srgbClr val="BFD2F5"/>
                </a:solidFill>
                <a:latin typeface="Arial" pitchFamily="34" charset="0"/>
                <a:ea typeface="Arial" pitchFamily="34" charset="-122"/>
                <a:cs typeface="Arial" pitchFamily="34" charset="-120"/>
              </a:rPr>
              <a:t>Pursues measurable goals from user directions autonomously</a:t>
            </a:r>
            <a:endParaRPr lang="en-US" sz="950" dirty="0"/>
          </a:p>
        </p:txBody>
      </p:sp>
      <p:sp>
        <p:nvSpPr>
          <p:cNvPr id="23" name="Shape 21"/>
          <p:cNvSpPr/>
          <p:nvPr/>
        </p:nvSpPr>
        <p:spPr>
          <a:xfrm>
            <a:off x="2414016" y="2377440"/>
            <a:ext cx="1365504" cy="1261872"/>
          </a:xfrm>
          <a:prstGeom prst="roundRect">
            <a:avLst>
              <a:gd name="adj" fmla="val 3623"/>
            </a:avLst>
          </a:prstGeom>
          <a:solidFill>
            <a:srgbClr val="F9FCF9"/>
          </a:solidFill>
          <a:ln w="15875">
            <a:solidFill>
              <a:srgbClr val="C7D8C5"/>
            </a:solidFill>
            <a:prstDash val="solid"/>
          </a:ln>
        </p:spPr>
      </p:sp>
      <p:sp>
        <p:nvSpPr>
          <p:cNvPr id="24" name="Text 22"/>
          <p:cNvSpPr/>
          <p:nvPr/>
        </p:nvSpPr>
        <p:spPr>
          <a:xfrm>
            <a:off x="2414016" y="2450592"/>
            <a:ext cx="1365504" cy="201168"/>
          </a:xfrm>
          <a:prstGeom prst="rect">
            <a:avLst/>
          </a:prstGeom>
          <a:noFill/>
          <a:ln/>
        </p:spPr>
        <p:txBody>
          <a:bodyPr wrap="square" lIns="0" tIns="0" rIns="0" bIns="0" rtlCol="0" anchor="ctr"/>
          <a:lstStyle/>
          <a:p>
            <a:pPr algn="ctr" indent="0" marL="0">
              <a:buNone/>
            </a:pPr>
            <a:r>
              <a:rPr lang="en-US" sz="1100" b="1" dirty="0">
                <a:solidFill>
                  <a:srgbClr val="BDCBBA"/>
                </a:solidFill>
                <a:latin typeface="Arial" pitchFamily="34" charset="0"/>
                <a:ea typeface="Arial" pitchFamily="34" charset="-122"/>
                <a:cs typeface="Arial" pitchFamily="34" charset="-120"/>
              </a:rPr>
              <a:t>PLANNING</a:t>
            </a:r>
            <a:endParaRPr lang="en-US" sz="1100" dirty="0"/>
          </a:p>
        </p:txBody>
      </p:sp>
      <p:sp>
        <p:nvSpPr>
          <p:cNvPr id="25" name="Text 23"/>
          <p:cNvSpPr/>
          <p:nvPr/>
        </p:nvSpPr>
        <p:spPr>
          <a:xfrm>
            <a:off x="2450592" y="2706624"/>
            <a:ext cx="1292352" cy="859536"/>
          </a:xfrm>
          <a:prstGeom prst="rect">
            <a:avLst/>
          </a:prstGeom>
          <a:noFill/>
          <a:ln/>
        </p:spPr>
        <p:txBody>
          <a:bodyPr wrap="square" lIns="0" tIns="0" rIns="0" bIns="0" rtlCol="0" anchor="ctr"/>
          <a:lstStyle/>
          <a:p>
            <a:pPr algn="ctr" indent="0" marL="0">
              <a:lnSpc>
                <a:spcPts val="1400"/>
              </a:lnSpc>
              <a:buNone/>
            </a:pPr>
            <a:r>
              <a:rPr lang="en-US" sz="900" dirty="0">
                <a:solidFill>
                  <a:srgbClr val="BDCBBA"/>
                </a:solidFill>
                <a:latin typeface="Arial" pitchFamily="34" charset="0"/>
                <a:ea typeface="Arial" pitchFamily="34" charset="-122"/>
                <a:cs typeface="Arial" pitchFamily="34" charset="-120"/>
              </a:rPr>
              <a:t>Decomposes goals into</a:t>
            </a:r>
            <a:endParaRPr lang="en-US" sz="900" dirty="0"/>
          </a:p>
          <a:p>
            <a:pPr algn="ctr" indent="0" marL="0">
              <a:lnSpc>
                <a:spcPts val="1400"/>
              </a:lnSpc>
              <a:buNone/>
            </a:pPr>
            <a:r>
              <a:rPr lang="en-US" sz="900" dirty="0">
                <a:solidFill>
                  <a:srgbClr val="BDCBBA"/>
                </a:solidFill>
                <a:latin typeface="Arial" pitchFamily="34" charset="0"/>
                <a:ea typeface="Arial" pitchFamily="34" charset="-122"/>
                <a:cs typeface="Arial" pitchFamily="34" charset="-120"/>
              </a:rPr>
              <a:t>multi-step execution plans</a:t>
            </a:r>
            <a:endParaRPr lang="en-US" sz="900" dirty="0"/>
          </a:p>
          <a:p>
            <a:pPr algn="ctr" indent="0" marL="0">
              <a:lnSpc>
                <a:spcPts val="1400"/>
              </a:lnSpc>
              <a:buNone/>
            </a:pPr>
            <a:r>
              <a:rPr lang="en-US" sz="900" dirty="0">
                <a:solidFill>
                  <a:srgbClr val="BDCBBA"/>
                </a:solidFill>
                <a:latin typeface="Arial" pitchFamily="34" charset="0"/>
                <a:ea typeface="Arial" pitchFamily="34" charset="-122"/>
                <a:cs typeface="Arial" pitchFamily="34" charset="-120"/>
              </a:rPr>
              <a:t>Can spawn sub-agents</a:t>
            </a:r>
            <a:endParaRPr lang="en-US" sz="900" dirty="0"/>
          </a:p>
          <a:p>
            <a:pPr algn="ctr" indent="0" marL="0">
              <a:lnSpc>
                <a:spcPts val="1400"/>
              </a:lnSpc>
              <a:buNone/>
            </a:pPr>
            <a:r>
              <a:rPr lang="en-US" sz="900" dirty="0">
                <a:solidFill>
                  <a:srgbClr val="BDCBBA"/>
                </a:solidFill>
                <a:latin typeface="Arial" pitchFamily="34" charset="0"/>
                <a:ea typeface="Arial" pitchFamily="34" charset="-122"/>
                <a:cs typeface="Arial" pitchFamily="34" charset="-120"/>
              </a:rPr>
              <a:t>for specialist sub-tasks</a:t>
            </a:r>
            <a:endParaRPr lang="en-US" sz="900" dirty="0"/>
          </a:p>
        </p:txBody>
      </p:sp>
      <p:sp>
        <p:nvSpPr>
          <p:cNvPr id="26" name="Shape 24"/>
          <p:cNvSpPr/>
          <p:nvPr/>
        </p:nvSpPr>
        <p:spPr>
          <a:xfrm>
            <a:off x="3889248" y="2377440"/>
            <a:ext cx="1365504" cy="1261872"/>
          </a:xfrm>
          <a:prstGeom prst="roundRect">
            <a:avLst>
              <a:gd name="adj" fmla="val 3623"/>
            </a:avLst>
          </a:prstGeom>
          <a:solidFill>
            <a:srgbClr val="FEFCF7"/>
          </a:solidFill>
          <a:ln w="15875">
            <a:solidFill>
              <a:srgbClr val="F8DBC3"/>
            </a:solidFill>
            <a:prstDash val="solid"/>
          </a:ln>
        </p:spPr>
      </p:sp>
      <p:sp>
        <p:nvSpPr>
          <p:cNvPr id="27" name="Text 25"/>
          <p:cNvSpPr/>
          <p:nvPr/>
        </p:nvSpPr>
        <p:spPr>
          <a:xfrm>
            <a:off x="3889248" y="2450592"/>
            <a:ext cx="1365504" cy="201168"/>
          </a:xfrm>
          <a:prstGeom prst="rect">
            <a:avLst/>
          </a:prstGeom>
          <a:noFill/>
          <a:ln/>
        </p:spPr>
        <p:txBody>
          <a:bodyPr wrap="square" lIns="0" tIns="0" rIns="0" bIns="0" rtlCol="0" anchor="ctr"/>
          <a:lstStyle/>
          <a:p>
            <a:pPr algn="ctr" indent="0" marL="0">
              <a:buNone/>
            </a:pPr>
            <a:r>
              <a:rPr lang="en-US" sz="1100" b="1" dirty="0">
                <a:solidFill>
                  <a:srgbClr val="F2CBBA"/>
                </a:solidFill>
                <a:latin typeface="Arial" pitchFamily="34" charset="0"/>
                <a:ea typeface="Arial" pitchFamily="34" charset="-122"/>
                <a:cs typeface="Arial" pitchFamily="34" charset="-120"/>
              </a:rPr>
              <a:t>MEMORY</a:t>
            </a:r>
            <a:endParaRPr lang="en-US" sz="1100" dirty="0"/>
          </a:p>
        </p:txBody>
      </p:sp>
      <p:sp>
        <p:nvSpPr>
          <p:cNvPr id="28" name="Text 26"/>
          <p:cNvSpPr/>
          <p:nvPr/>
        </p:nvSpPr>
        <p:spPr>
          <a:xfrm>
            <a:off x="3925824" y="2706624"/>
            <a:ext cx="1292352" cy="859536"/>
          </a:xfrm>
          <a:prstGeom prst="rect">
            <a:avLst/>
          </a:prstGeom>
          <a:noFill/>
          <a:ln/>
        </p:spPr>
        <p:txBody>
          <a:bodyPr wrap="square" lIns="0" tIns="0" rIns="0" bIns="0" rtlCol="0" anchor="ctr"/>
          <a:lstStyle/>
          <a:p>
            <a:pPr algn="ctr" indent="0" marL="0">
              <a:lnSpc>
                <a:spcPts val="1400"/>
              </a:lnSpc>
              <a:buNone/>
            </a:pPr>
            <a:r>
              <a:rPr lang="en-US" sz="900" dirty="0">
                <a:solidFill>
                  <a:srgbClr val="F2CBBA"/>
                </a:solidFill>
                <a:latin typeface="Arial" pitchFamily="34" charset="0"/>
                <a:ea typeface="Arial" pitchFamily="34" charset="-122"/>
                <a:cs typeface="Arial" pitchFamily="34" charset="-120"/>
              </a:rPr>
              <a:t>Short-term (working ctx)</a:t>
            </a:r>
            <a:endParaRPr lang="en-US" sz="900" dirty="0"/>
          </a:p>
          <a:p>
            <a:pPr algn="ctr" indent="0" marL="0">
              <a:lnSpc>
                <a:spcPts val="1400"/>
              </a:lnSpc>
              <a:buNone/>
            </a:pPr>
            <a:r>
              <a:rPr lang="en-US" sz="900" dirty="0">
                <a:solidFill>
                  <a:srgbClr val="F2CBBA"/>
                </a:solidFill>
                <a:latin typeface="Arial" pitchFamily="34" charset="0"/>
                <a:ea typeface="Arial" pitchFamily="34" charset="-122"/>
                <a:cs typeface="Arial" pitchFamily="34" charset="-120"/>
              </a:rPr>
              <a:t>Long-term (knowledge)</a:t>
            </a:r>
            <a:endParaRPr lang="en-US" sz="900" dirty="0"/>
          </a:p>
          <a:p>
            <a:pPr algn="ctr" indent="0" marL="0">
              <a:lnSpc>
                <a:spcPts val="1400"/>
              </a:lnSpc>
              <a:buNone/>
            </a:pPr>
            <a:r>
              <a:rPr lang="en-US" sz="900" dirty="0">
                <a:solidFill>
                  <a:srgbClr val="F2CBBA"/>
                </a:solidFill>
                <a:latin typeface="Arial" pitchFamily="34" charset="0"/>
                <a:ea typeface="Arial" pitchFamily="34" charset="-122"/>
                <a:cs typeface="Arial" pitchFamily="34" charset="-120"/>
              </a:rPr>
              <a:t>External vector / RAG</a:t>
            </a:r>
            <a:endParaRPr lang="en-US" sz="900" dirty="0"/>
          </a:p>
          <a:p>
            <a:pPr algn="ctr" indent="0" marL="0">
              <a:lnSpc>
                <a:spcPts val="1400"/>
              </a:lnSpc>
              <a:buNone/>
            </a:pPr>
            <a:r>
              <a:rPr lang="en-US" sz="900" dirty="0">
                <a:solidFill>
                  <a:srgbClr val="F2CBBA"/>
                </a:solidFill>
                <a:latin typeface="Arial" pitchFamily="34" charset="0"/>
                <a:ea typeface="Arial" pitchFamily="34" charset="-122"/>
                <a:cs typeface="Arial" pitchFamily="34" charset="-120"/>
              </a:rPr>
              <a:t>Episodic memory store</a:t>
            </a:r>
            <a:endParaRPr lang="en-US" sz="900" dirty="0"/>
          </a:p>
        </p:txBody>
      </p:sp>
      <p:sp>
        <p:nvSpPr>
          <p:cNvPr id="29" name="Shape 27"/>
          <p:cNvSpPr/>
          <p:nvPr/>
        </p:nvSpPr>
        <p:spPr>
          <a:xfrm>
            <a:off x="5364480" y="2377440"/>
            <a:ext cx="1365504" cy="1261872"/>
          </a:xfrm>
          <a:prstGeom prst="roundRect">
            <a:avLst>
              <a:gd name="adj" fmla="val 3623"/>
            </a:avLst>
          </a:prstGeom>
          <a:solidFill>
            <a:srgbClr val="F8FBFE"/>
          </a:solidFill>
          <a:ln w="15875">
            <a:solidFill>
              <a:srgbClr val="C1D1EA"/>
            </a:solidFill>
            <a:prstDash val="solid"/>
          </a:ln>
        </p:spPr>
      </p:sp>
      <p:sp>
        <p:nvSpPr>
          <p:cNvPr id="30" name="Text 28"/>
          <p:cNvSpPr/>
          <p:nvPr/>
        </p:nvSpPr>
        <p:spPr>
          <a:xfrm>
            <a:off x="5364480" y="2450592"/>
            <a:ext cx="1365504" cy="201168"/>
          </a:xfrm>
          <a:prstGeom prst="rect">
            <a:avLst/>
          </a:prstGeom>
          <a:noFill/>
          <a:ln/>
        </p:spPr>
        <p:txBody>
          <a:bodyPr wrap="square" lIns="0" tIns="0" rIns="0" bIns="0" rtlCol="0" anchor="ctr"/>
          <a:lstStyle/>
          <a:p>
            <a:pPr algn="ctr" indent="0" marL="0">
              <a:buNone/>
            </a:pPr>
            <a:r>
              <a:rPr lang="en-US" sz="1100" b="1" dirty="0">
                <a:solidFill>
                  <a:srgbClr val="B8C4DF"/>
                </a:solidFill>
                <a:latin typeface="Arial" pitchFamily="34" charset="0"/>
                <a:ea typeface="Arial" pitchFamily="34" charset="-122"/>
                <a:cs typeface="Arial" pitchFamily="34" charset="-120"/>
              </a:rPr>
              <a:t>TOOLS &amp; DATA</a:t>
            </a:r>
            <a:endParaRPr lang="en-US" sz="1100" dirty="0"/>
          </a:p>
        </p:txBody>
      </p:sp>
      <p:sp>
        <p:nvSpPr>
          <p:cNvPr id="31" name="Text 29"/>
          <p:cNvSpPr/>
          <p:nvPr/>
        </p:nvSpPr>
        <p:spPr>
          <a:xfrm>
            <a:off x="5401056" y="2706624"/>
            <a:ext cx="1292352" cy="859536"/>
          </a:xfrm>
          <a:prstGeom prst="rect">
            <a:avLst/>
          </a:prstGeom>
          <a:noFill/>
          <a:ln/>
        </p:spPr>
        <p:txBody>
          <a:bodyPr wrap="square" lIns="0" tIns="0" rIns="0" bIns="0" rtlCol="0" anchor="ctr"/>
          <a:lstStyle/>
          <a:p>
            <a:pPr algn="ctr" indent="0" marL="0">
              <a:lnSpc>
                <a:spcPts val="1400"/>
              </a:lnSpc>
              <a:buNone/>
            </a:pPr>
            <a:r>
              <a:rPr lang="en-US" sz="900" dirty="0">
                <a:solidFill>
                  <a:srgbClr val="B8C4DF"/>
                </a:solidFill>
                <a:latin typeface="Arial" pitchFamily="34" charset="0"/>
                <a:ea typeface="Arial" pitchFamily="34" charset="-122"/>
                <a:cs typeface="Arial" pitchFamily="34" charset="-120"/>
              </a:rPr>
              <a:t>APIs · web · databases</a:t>
            </a:r>
            <a:endParaRPr lang="en-US" sz="900" dirty="0"/>
          </a:p>
          <a:p>
            <a:pPr algn="ctr" indent="0" marL="0">
              <a:lnSpc>
                <a:spcPts val="1400"/>
              </a:lnSpc>
              <a:buNone/>
            </a:pPr>
            <a:r>
              <a:rPr lang="en-US" sz="900" dirty="0">
                <a:solidFill>
                  <a:srgbClr val="B8C4DF"/>
                </a:solidFill>
                <a:latin typeface="Arial" pitchFamily="34" charset="0"/>
                <a:ea typeface="Arial" pitchFamily="34" charset="-122"/>
                <a:cs typeface="Arial" pitchFamily="34" charset="-120"/>
              </a:rPr>
              <a:t>Code executors · files</a:t>
            </a:r>
            <a:endParaRPr lang="en-US" sz="900" dirty="0"/>
          </a:p>
          <a:p>
            <a:pPr algn="ctr" indent="0" marL="0">
              <a:lnSpc>
                <a:spcPts val="1400"/>
              </a:lnSpc>
              <a:buNone/>
            </a:pPr>
            <a:r>
              <a:rPr lang="en-US" sz="900" dirty="0">
                <a:solidFill>
                  <a:srgbClr val="B8C4DF"/>
                </a:solidFill>
                <a:latin typeface="Arial" pitchFamily="34" charset="0"/>
                <a:ea typeface="Arial" pitchFamily="34" charset="-122"/>
                <a:cs typeface="Arial" pitchFamily="34" charset="-120"/>
              </a:rPr>
              <a:t>External data sources</a:t>
            </a:r>
            <a:endParaRPr lang="en-US" sz="900" dirty="0"/>
          </a:p>
          <a:p>
            <a:pPr algn="ctr" indent="0" marL="0">
              <a:lnSpc>
                <a:spcPts val="1400"/>
              </a:lnSpc>
              <a:buNone/>
            </a:pPr>
            <a:r>
              <a:rPr lang="en-US" sz="900" dirty="0">
                <a:solidFill>
                  <a:srgbClr val="B8C4DF"/>
                </a:solidFill>
                <a:latin typeface="Arial" pitchFamily="34" charset="0"/>
                <a:ea typeface="Arial" pitchFamily="34" charset="-122"/>
                <a:cs typeface="Arial" pitchFamily="34" charset="-120"/>
              </a:rPr>
              <a:t>Sub-agents (actuators)</a:t>
            </a:r>
            <a:endParaRPr lang="en-US" sz="900" dirty="0"/>
          </a:p>
        </p:txBody>
      </p:sp>
      <p:sp>
        <p:nvSpPr>
          <p:cNvPr id="32" name="Shape 30"/>
          <p:cNvSpPr/>
          <p:nvPr/>
        </p:nvSpPr>
        <p:spPr>
          <a:xfrm>
            <a:off x="2414016" y="3767328"/>
            <a:ext cx="4315968" cy="530352"/>
          </a:xfrm>
          <a:prstGeom prst="roundRect">
            <a:avLst>
              <a:gd name="adj" fmla="val 8621"/>
            </a:avLst>
          </a:prstGeom>
          <a:solidFill>
            <a:srgbClr val="FFFDF7"/>
          </a:solidFill>
          <a:ln w="19050">
            <a:solidFill>
              <a:srgbClr val="FAE6C8"/>
            </a:solidFill>
            <a:prstDash val="solid"/>
          </a:ln>
        </p:spPr>
      </p:sp>
      <p:sp>
        <p:nvSpPr>
          <p:cNvPr id="33" name="Text 31"/>
          <p:cNvSpPr/>
          <p:nvPr/>
        </p:nvSpPr>
        <p:spPr>
          <a:xfrm>
            <a:off x="2414016" y="3822192"/>
            <a:ext cx="4315968" cy="201168"/>
          </a:xfrm>
          <a:prstGeom prst="rect">
            <a:avLst/>
          </a:prstGeom>
          <a:noFill/>
          <a:ln/>
        </p:spPr>
        <p:txBody>
          <a:bodyPr wrap="square" lIns="0" tIns="0" rIns="0" bIns="0" rtlCol="0" anchor="ctr"/>
          <a:lstStyle/>
          <a:p>
            <a:pPr algn="ctr" indent="0" marL="0">
              <a:buNone/>
            </a:pPr>
            <a:r>
              <a:rPr lang="en-US" sz="1100" b="1" dirty="0">
                <a:solidFill>
                  <a:srgbClr val="F2CBBA"/>
                </a:solidFill>
                <a:latin typeface="Arial" pitchFamily="34" charset="0"/>
                <a:ea typeface="Arial" pitchFamily="34" charset="-122"/>
                <a:cs typeface="Arial" pitchFamily="34" charset="-120"/>
              </a:rPr>
              <a:t>ACTION &amp; EXECUTION PRIVILEGES</a:t>
            </a:r>
            <a:endParaRPr lang="en-US" sz="1100" dirty="0"/>
          </a:p>
        </p:txBody>
      </p:sp>
      <p:sp>
        <p:nvSpPr>
          <p:cNvPr id="34" name="Text 32"/>
          <p:cNvSpPr/>
          <p:nvPr/>
        </p:nvSpPr>
        <p:spPr>
          <a:xfrm>
            <a:off x="2468880" y="4023360"/>
            <a:ext cx="4206240" cy="219456"/>
          </a:xfrm>
          <a:prstGeom prst="rect">
            <a:avLst/>
          </a:prstGeom>
          <a:noFill/>
          <a:ln/>
        </p:spPr>
        <p:txBody>
          <a:bodyPr wrap="square" lIns="0" tIns="0" rIns="0" bIns="0" rtlCol="0" anchor="ctr"/>
          <a:lstStyle/>
          <a:p>
            <a:pPr algn="ctr" indent="0" marL="0">
              <a:buNone/>
            </a:pPr>
            <a:r>
              <a:rPr lang="en-US" sz="850" dirty="0">
                <a:solidFill>
                  <a:srgbClr val="F2CBBA"/>
                </a:solidFill>
                <a:latin typeface="Arial" pitchFamily="34" charset="0"/>
                <a:ea typeface="Arial" pitchFamily="34" charset="-122"/>
                <a:cs typeface="Arial" pitchFamily="34" charset="-120"/>
              </a:rPr>
              <a:t>Permissions to interact with tools, users, systems and operating environments · least privilege enforced</a:t>
            </a:r>
            <a:endParaRPr lang="en-US" sz="850" dirty="0"/>
          </a:p>
        </p:txBody>
      </p:sp>
      <p:sp>
        <p:nvSpPr>
          <p:cNvPr id="35" name="Text 33"/>
          <p:cNvSpPr/>
          <p:nvPr/>
        </p:nvSpPr>
        <p:spPr>
          <a:xfrm>
            <a:off x="2414016" y="4389120"/>
            <a:ext cx="4315968" cy="182880"/>
          </a:xfrm>
          <a:prstGeom prst="rect">
            <a:avLst/>
          </a:prstGeom>
          <a:noFill/>
          <a:ln/>
        </p:spPr>
        <p:txBody>
          <a:bodyPr wrap="square" lIns="0" tIns="0" rIns="0" bIns="0" rtlCol="0" anchor="ctr"/>
          <a:lstStyle/>
          <a:p>
            <a:pPr algn="l" indent="0" marL="0">
              <a:buNone/>
            </a:pPr>
            <a:r>
              <a:rPr lang="en-US" sz="900" b="1" dirty="0">
                <a:solidFill>
                  <a:srgbClr val="E3BCBA"/>
                </a:solidFill>
                <a:latin typeface="Arial" pitchFamily="34" charset="0"/>
                <a:ea typeface="Arial" pitchFamily="34" charset="-122"/>
                <a:cs typeface="Arial" pitchFamily="34" charset="-120"/>
              </a:rPr>
              <a:t>CISA / ASD ACSC RISK CATEGORIES:</a:t>
            </a:r>
            <a:endParaRPr lang="en-US" sz="900" dirty="0"/>
          </a:p>
        </p:txBody>
      </p:sp>
      <p:sp>
        <p:nvSpPr>
          <p:cNvPr id="36" name="Shape 34"/>
          <p:cNvSpPr/>
          <p:nvPr/>
        </p:nvSpPr>
        <p:spPr>
          <a:xfrm>
            <a:off x="2414016" y="4608576"/>
            <a:ext cx="804672" cy="292608"/>
          </a:xfrm>
          <a:prstGeom prst="roundRect">
            <a:avLst>
              <a:gd name="adj" fmla="val 18750"/>
            </a:avLst>
          </a:prstGeom>
          <a:solidFill>
            <a:srgbClr val="FDFAF9"/>
          </a:solidFill>
          <a:ln w="12700">
            <a:solidFill>
              <a:srgbClr val="F7E2E1"/>
            </a:solidFill>
            <a:prstDash val="solid"/>
          </a:ln>
        </p:spPr>
      </p:sp>
      <p:sp>
        <p:nvSpPr>
          <p:cNvPr id="37" name="Text 35"/>
          <p:cNvSpPr/>
          <p:nvPr/>
        </p:nvSpPr>
        <p:spPr>
          <a:xfrm>
            <a:off x="2414016" y="4608576"/>
            <a:ext cx="804672" cy="292608"/>
          </a:xfrm>
          <a:prstGeom prst="rect">
            <a:avLst/>
          </a:prstGeom>
          <a:noFill/>
          <a:ln/>
        </p:spPr>
        <p:txBody>
          <a:bodyPr wrap="square" lIns="0" tIns="0" rIns="0" bIns="0" rtlCol="0" anchor="ctr"/>
          <a:lstStyle/>
          <a:p>
            <a:pPr algn="ctr" indent="0" marL="0">
              <a:buNone/>
            </a:pPr>
            <a:r>
              <a:rPr lang="en-US" sz="800" dirty="0">
                <a:solidFill>
                  <a:srgbClr val="E3BCBA"/>
                </a:solidFill>
                <a:latin typeface="Arial" pitchFamily="34" charset="0"/>
                <a:ea typeface="Arial" pitchFamily="34" charset="-122"/>
                <a:cs typeface="Arial" pitchFamily="34" charset="-120"/>
              </a:rPr>
              <a:t>Privilege</a:t>
            </a:r>
            <a:endParaRPr lang="en-US" sz="800" dirty="0"/>
          </a:p>
        </p:txBody>
      </p:sp>
      <p:sp>
        <p:nvSpPr>
          <p:cNvPr id="38" name="Shape 36"/>
          <p:cNvSpPr/>
          <p:nvPr/>
        </p:nvSpPr>
        <p:spPr>
          <a:xfrm>
            <a:off x="3291840" y="4608576"/>
            <a:ext cx="804672" cy="292608"/>
          </a:xfrm>
          <a:prstGeom prst="roundRect">
            <a:avLst>
              <a:gd name="adj" fmla="val 18750"/>
            </a:avLst>
          </a:prstGeom>
          <a:solidFill>
            <a:srgbClr val="FDFAF9"/>
          </a:solidFill>
          <a:ln w="12700">
            <a:solidFill>
              <a:srgbClr val="F7E2E1"/>
            </a:solidFill>
            <a:prstDash val="solid"/>
          </a:ln>
        </p:spPr>
      </p:sp>
      <p:sp>
        <p:nvSpPr>
          <p:cNvPr id="39" name="Text 37"/>
          <p:cNvSpPr/>
          <p:nvPr/>
        </p:nvSpPr>
        <p:spPr>
          <a:xfrm>
            <a:off x="3291840" y="4608576"/>
            <a:ext cx="804672" cy="292608"/>
          </a:xfrm>
          <a:prstGeom prst="rect">
            <a:avLst/>
          </a:prstGeom>
          <a:noFill/>
          <a:ln/>
        </p:spPr>
        <p:txBody>
          <a:bodyPr wrap="square" lIns="0" tIns="0" rIns="0" bIns="0" rtlCol="0" anchor="ctr"/>
          <a:lstStyle/>
          <a:p>
            <a:pPr algn="ctr" indent="0" marL="0">
              <a:buNone/>
            </a:pPr>
            <a:r>
              <a:rPr lang="en-US" sz="800" dirty="0">
                <a:solidFill>
                  <a:srgbClr val="E3BCBA"/>
                </a:solidFill>
                <a:latin typeface="Arial" pitchFamily="34" charset="0"/>
                <a:ea typeface="Arial" pitchFamily="34" charset="-122"/>
                <a:cs typeface="Arial" pitchFamily="34" charset="-120"/>
              </a:rPr>
              <a:t>Design &amp; config</a:t>
            </a:r>
            <a:endParaRPr lang="en-US" sz="800" dirty="0"/>
          </a:p>
        </p:txBody>
      </p:sp>
      <p:sp>
        <p:nvSpPr>
          <p:cNvPr id="40" name="Shape 38"/>
          <p:cNvSpPr/>
          <p:nvPr/>
        </p:nvSpPr>
        <p:spPr>
          <a:xfrm>
            <a:off x="4169664" y="4608576"/>
            <a:ext cx="804672" cy="292608"/>
          </a:xfrm>
          <a:prstGeom prst="roundRect">
            <a:avLst>
              <a:gd name="adj" fmla="val 18750"/>
            </a:avLst>
          </a:prstGeom>
          <a:solidFill>
            <a:srgbClr val="FDFAF9"/>
          </a:solidFill>
          <a:ln w="12700">
            <a:solidFill>
              <a:srgbClr val="F7E2E1"/>
            </a:solidFill>
            <a:prstDash val="solid"/>
          </a:ln>
        </p:spPr>
      </p:sp>
      <p:sp>
        <p:nvSpPr>
          <p:cNvPr id="41" name="Text 39"/>
          <p:cNvSpPr/>
          <p:nvPr/>
        </p:nvSpPr>
        <p:spPr>
          <a:xfrm>
            <a:off x="4169664" y="4608576"/>
            <a:ext cx="804672" cy="292608"/>
          </a:xfrm>
          <a:prstGeom prst="rect">
            <a:avLst/>
          </a:prstGeom>
          <a:noFill/>
          <a:ln/>
        </p:spPr>
        <p:txBody>
          <a:bodyPr wrap="square" lIns="0" tIns="0" rIns="0" bIns="0" rtlCol="0" anchor="ctr"/>
          <a:lstStyle/>
          <a:p>
            <a:pPr algn="ctr" indent="0" marL="0">
              <a:buNone/>
            </a:pPr>
            <a:r>
              <a:rPr lang="en-US" sz="800" dirty="0">
                <a:solidFill>
                  <a:srgbClr val="E3BCBA"/>
                </a:solidFill>
                <a:latin typeface="Arial" pitchFamily="34" charset="0"/>
                <a:ea typeface="Arial" pitchFamily="34" charset="-122"/>
                <a:cs typeface="Arial" pitchFamily="34" charset="-120"/>
              </a:rPr>
              <a:t>Behaviour</a:t>
            </a:r>
            <a:endParaRPr lang="en-US" sz="800" dirty="0"/>
          </a:p>
        </p:txBody>
      </p:sp>
      <p:sp>
        <p:nvSpPr>
          <p:cNvPr id="42" name="Shape 40"/>
          <p:cNvSpPr/>
          <p:nvPr/>
        </p:nvSpPr>
        <p:spPr>
          <a:xfrm>
            <a:off x="5047488" y="4608576"/>
            <a:ext cx="804672" cy="292608"/>
          </a:xfrm>
          <a:prstGeom prst="roundRect">
            <a:avLst>
              <a:gd name="adj" fmla="val 18750"/>
            </a:avLst>
          </a:prstGeom>
          <a:solidFill>
            <a:srgbClr val="FDFAF9"/>
          </a:solidFill>
          <a:ln w="12700">
            <a:solidFill>
              <a:srgbClr val="F7E2E1"/>
            </a:solidFill>
            <a:prstDash val="solid"/>
          </a:ln>
        </p:spPr>
      </p:sp>
      <p:sp>
        <p:nvSpPr>
          <p:cNvPr id="43" name="Text 41"/>
          <p:cNvSpPr/>
          <p:nvPr/>
        </p:nvSpPr>
        <p:spPr>
          <a:xfrm>
            <a:off x="5047488" y="4608576"/>
            <a:ext cx="804672" cy="292608"/>
          </a:xfrm>
          <a:prstGeom prst="rect">
            <a:avLst/>
          </a:prstGeom>
          <a:noFill/>
          <a:ln/>
        </p:spPr>
        <p:txBody>
          <a:bodyPr wrap="square" lIns="0" tIns="0" rIns="0" bIns="0" rtlCol="0" anchor="ctr"/>
          <a:lstStyle/>
          <a:p>
            <a:pPr algn="ctr" indent="0" marL="0">
              <a:buNone/>
            </a:pPr>
            <a:r>
              <a:rPr lang="en-US" sz="800" dirty="0">
                <a:solidFill>
                  <a:srgbClr val="E3BCBA"/>
                </a:solidFill>
                <a:latin typeface="Arial" pitchFamily="34" charset="0"/>
                <a:ea typeface="Arial" pitchFamily="34" charset="-122"/>
                <a:cs typeface="Arial" pitchFamily="34" charset="-120"/>
              </a:rPr>
              <a:t>Structural</a:t>
            </a:r>
            <a:endParaRPr lang="en-US" sz="800" dirty="0"/>
          </a:p>
        </p:txBody>
      </p:sp>
      <p:sp>
        <p:nvSpPr>
          <p:cNvPr id="44" name="Shape 42"/>
          <p:cNvSpPr/>
          <p:nvPr/>
        </p:nvSpPr>
        <p:spPr>
          <a:xfrm>
            <a:off x="5925312" y="4608576"/>
            <a:ext cx="804672" cy="292608"/>
          </a:xfrm>
          <a:prstGeom prst="roundRect">
            <a:avLst>
              <a:gd name="adj" fmla="val 18750"/>
            </a:avLst>
          </a:prstGeom>
          <a:solidFill>
            <a:srgbClr val="FDFAF9"/>
          </a:solidFill>
          <a:ln w="12700">
            <a:solidFill>
              <a:srgbClr val="F7E2E1"/>
            </a:solidFill>
            <a:prstDash val="solid"/>
          </a:ln>
        </p:spPr>
      </p:sp>
      <p:sp>
        <p:nvSpPr>
          <p:cNvPr id="45" name="Text 43"/>
          <p:cNvSpPr/>
          <p:nvPr/>
        </p:nvSpPr>
        <p:spPr>
          <a:xfrm>
            <a:off x="5925312" y="4608576"/>
            <a:ext cx="804672" cy="292608"/>
          </a:xfrm>
          <a:prstGeom prst="rect">
            <a:avLst/>
          </a:prstGeom>
          <a:noFill/>
          <a:ln/>
        </p:spPr>
        <p:txBody>
          <a:bodyPr wrap="square" lIns="0" tIns="0" rIns="0" bIns="0" rtlCol="0" anchor="ctr"/>
          <a:lstStyle/>
          <a:p>
            <a:pPr algn="ctr" indent="0" marL="0">
              <a:buNone/>
            </a:pPr>
            <a:r>
              <a:rPr lang="en-US" sz="800" dirty="0">
                <a:solidFill>
                  <a:srgbClr val="E3BCBA"/>
                </a:solidFill>
                <a:latin typeface="Arial" pitchFamily="34" charset="0"/>
                <a:ea typeface="Arial" pitchFamily="34" charset="-122"/>
                <a:cs typeface="Arial" pitchFamily="34" charset="-120"/>
              </a:rPr>
              <a:t>Accountability</a:t>
            </a:r>
            <a:endParaRPr lang="en-US" sz="800" dirty="0"/>
          </a:p>
        </p:txBody>
      </p:sp>
      <p:sp>
        <p:nvSpPr>
          <p:cNvPr id="46" name="Shape 44"/>
          <p:cNvSpPr/>
          <p:nvPr/>
        </p:nvSpPr>
        <p:spPr>
          <a:xfrm>
            <a:off x="7132320" y="1078992"/>
            <a:ext cx="1737360" cy="4151376"/>
          </a:xfrm>
          <a:prstGeom prst="roundRect">
            <a:avLst>
              <a:gd name="adj" fmla="val 2632"/>
            </a:avLst>
          </a:prstGeom>
          <a:solidFill>
            <a:srgbClr val="F8FBFE"/>
          </a:solidFill>
          <a:ln w="19050">
            <a:solidFill>
              <a:srgbClr val="C1D1EA"/>
            </a:solidFill>
            <a:prstDash val="solid"/>
          </a:ln>
        </p:spPr>
      </p:sp>
      <p:sp>
        <p:nvSpPr>
          <p:cNvPr id="47" name="Shape 45"/>
          <p:cNvSpPr/>
          <p:nvPr/>
        </p:nvSpPr>
        <p:spPr>
          <a:xfrm>
            <a:off x="7132320" y="1078992"/>
            <a:ext cx="1737360" cy="310896"/>
          </a:xfrm>
          <a:prstGeom prst="roundRect">
            <a:avLst>
              <a:gd name="adj" fmla="val 17647"/>
            </a:avLst>
          </a:prstGeom>
          <a:solidFill>
            <a:srgbClr val="C1D1EA"/>
          </a:solidFill>
          <a:ln w="12700">
            <a:solidFill>
              <a:srgbClr val="C1D1EA"/>
            </a:solidFill>
            <a:prstDash val="solid"/>
          </a:ln>
        </p:spPr>
      </p:sp>
      <p:sp>
        <p:nvSpPr>
          <p:cNvPr id="48" name="Text 46"/>
          <p:cNvSpPr/>
          <p:nvPr/>
        </p:nvSpPr>
        <p:spPr>
          <a:xfrm>
            <a:off x="7132320" y="1078992"/>
            <a:ext cx="1737360"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4.  OUTPUTS</a:t>
            </a:r>
            <a:endParaRPr lang="en-US" sz="1150" dirty="0"/>
          </a:p>
        </p:txBody>
      </p:sp>
      <p:sp>
        <p:nvSpPr>
          <p:cNvPr id="49" name="Text 47"/>
          <p:cNvSpPr/>
          <p:nvPr/>
        </p:nvSpPr>
        <p:spPr>
          <a:xfrm>
            <a:off x="7187184" y="1499616"/>
            <a:ext cx="1627632" cy="201168"/>
          </a:xfrm>
          <a:prstGeom prst="rect">
            <a:avLst/>
          </a:prstGeom>
          <a:noFill/>
          <a:ln/>
        </p:spPr>
        <p:txBody>
          <a:bodyPr wrap="square" lIns="0" tIns="0" rIns="0" bIns="0" rtlCol="0" anchor="ctr"/>
          <a:lstStyle/>
          <a:p>
            <a:pPr algn="ctr" indent="0" marL="0">
              <a:buNone/>
            </a:pPr>
            <a:r>
              <a:rPr lang="en-US" sz="1050" b="1" dirty="0">
                <a:solidFill>
                  <a:srgbClr val="BDCDE9"/>
                </a:solidFill>
                <a:latin typeface="Arial" pitchFamily="34" charset="0"/>
                <a:ea typeface="Arial" pitchFamily="34" charset="-122"/>
                <a:cs typeface="Arial" pitchFamily="34" charset="-120"/>
              </a:rPr>
              <a:t>Responses</a:t>
            </a:r>
            <a:endParaRPr lang="en-US" sz="1050" dirty="0"/>
          </a:p>
        </p:txBody>
      </p:sp>
      <p:sp>
        <p:nvSpPr>
          <p:cNvPr id="50" name="Text 48"/>
          <p:cNvSpPr/>
          <p:nvPr/>
        </p:nvSpPr>
        <p:spPr>
          <a:xfrm>
            <a:off x="7178040" y="1719072"/>
            <a:ext cx="1645920" cy="758952"/>
          </a:xfrm>
          <a:prstGeom prst="rect">
            <a:avLst/>
          </a:prstGeom>
          <a:noFill/>
          <a:ln/>
        </p:spPr>
        <p:txBody>
          <a:bodyPr wrap="square" lIns="0" tIns="0" rIns="0" bIns="0" rtlCol="0" anchor="ctr"/>
          <a:lstStyle/>
          <a:p>
            <a:pPr algn="ctr" indent="0" marL="0">
              <a:lnSpc>
                <a:spcPts val="1800"/>
              </a:lnSpc>
              <a:buNone/>
            </a:pPr>
            <a:r>
              <a:rPr lang="en-US" sz="1000" dirty="0">
                <a:solidFill>
                  <a:srgbClr val="BDCDE9"/>
                </a:solidFill>
                <a:latin typeface="Arial" pitchFamily="34" charset="0"/>
                <a:ea typeface="Arial" pitchFamily="34" charset="-122"/>
                <a:cs typeface="Arial" pitchFamily="34" charset="-120"/>
              </a:rPr>
              <a:t>Text · code</a:t>
            </a:r>
            <a:endParaRPr lang="en-US" sz="1000" dirty="0"/>
          </a:p>
          <a:p>
            <a:pPr algn="ctr" indent="0" marL="0">
              <a:lnSpc>
                <a:spcPts val="1800"/>
              </a:lnSpc>
              <a:buNone/>
            </a:pPr>
            <a:r>
              <a:rPr lang="en-US" sz="1000" dirty="0">
                <a:solidFill>
                  <a:srgbClr val="BDCDE9"/>
                </a:solidFill>
                <a:latin typeface="Arial" pitchFamily="34" charset="0"/>
                <a:ea typeface="Arial" pitchFamily="34" charset="-122"/>
                <a:cs typeface="Arial" pitchFamily="34" charset="-120"/>
              </a:rPr>
              <a:t>Documents</a:t>
            </a:r>
            <a:endParaRPr lang="en-US" sz="1000" dirty="0"/>
          </a:p>
          <a:p>
            <a:pPr algn="ctr" indent="0" marL="0">
              <a:lnSpc>
                <a:spcPts val="1800"/>
              </a:lnSpc>
              <a:buNone/>
            </a:pPr>
            <a:r>
              <a:rPr lang="en-US" sz="1000" dirty="0">
                <a:solidFill>
                  <a:srgbClr val="BDCDE9"/>
                </a:solidFill>
                <a:latin typeface="Arial" pitchFamily="34" charset="0"/>
                <a:ea typeface="Arial" pitchFamily="34" charset="-122"/>
                <a:cs typeface="Arial" pitchFamily="34" charset="-120"/>
              </a:rPr>
              <a:t>Data &amp; reports</a:t>
            </a:r>
            <a:endParaRPr lang="en-US" sz="1000" dirty="0"/>
          </a:p>
        </p:txBody>
      </p:sp>
      <p:sp>
        <p:nvSpPr>
          <p:cNvPr id="51" name="Shape 49"/>
          <p:cNvSpPr/>
          <p:nvPr/>
        </p:nvSpPr>
        <p:spPr>
          <a:xfrm>
            <a:off x="7351776" y="2468880"/>
            <a:ext cx="1298448" cy="0"/>
          </a:xfrm>
          <a:prstGeom prst="line">
            <a:avLst/>
          </a:prstGeom>
          <a:noFill/>
          <a:ln w="12700">
            <a:solidFill>
              <a:srgbClr val="BDCDE9"/>
            </a:solidFill>
            <a:prstDash val="dash"/>
          </a:ln>
        </p:spPr>
      </p:sp>
      <p:sp>
        <p:nvSpPr>
          <p:cNvPr id="52" name="Text 50"/>
          <p:cNvSpPr/>
          <p:nvPr/>
        </p:nvSpPr>
        <p:spPr>
          <a:xfrm>
            <a:off x="7187184" y="2596896"/>
            <a:ext cx="1627632" cy="201168"/>
          </a:xfrm>
          <a:prstGeom prst="rect">
            <a:avLst/>
          </a:prstGeom>
          <a:noFill/>
          <a:ln/>
        </p:spPr>
        <p:txBody>
          <a:bodyPr wrap="square" lIns="0" tIns="0" rIns="0" bIns="0" rtlCol="0" anchor="ctr"/>
          <a:lstStyle/>
          <a:p>
            <a:pPr algn="ctr" indent="0" marL="0">
              <a:buNone/>
            </a:pPr>
            <a:r>
              <a:rPr lang="en-US" sz="1050" b="1" dirty="0">
                <a:solidFill>
                  <a:srgbClr val="BDCDE9"/>
                </a:solidFill>
                <a:latin typeface="Arial" pitchFamily="34" charset="0"/>
                <a:ea typeface="Arial" pitchFamily="34" charset="-122"/>
                <a:cs typeface="Arial" pitchFamily="34" charset="-120"/>
              </a:rPr>
              <a:t>Actions</a:t>
            </a:r>
            <a:endParaRPr lang="en-US" sz="1050" dirty="0"/>
          </a:p>
        </p:txBody>
      </p:sp>
      <p:sp>
        <p:nvSpPr>
          <p:cNvPr id="53" name="Text 51"/>
          <p:cNvSpPr/>
          <p:nvPr/>
        </p:nvSpPr>
        <p:spPr>
          <a:xfrm>
            <a:off x="7178040" y="2816352"/>
            <a:ext cx="1645920" cy="987552"/>
          </a:xfrm>
          <a:prstGeom prst="rect">
            <a:avLst/>
          </a:prstGeom>
          <a:noFill/>
          <a:ln/>
        </p:spPr>
        <p:txBody>
          <a:bodyPr wrap="square" lIns="0" tIns="0" rIns="0" bIns="0" rtlCol="0" anchor="ctr"/>
          <a:lstStyle/>
          <a:p>
            <a:pPr algn="ctr" indent="0" marL="0">
              <a:lnSpc>
                <a:spcPts val="1800"/>
              </a:lnSpc>
              <a:buNone/>
            </a:pPr>
            <a:r>
              <a:rPr lang="en-US" sz="1000" dirty="0">
                <a:solidFill>
                  <a:srgbClr val="BDCDE9"/>
                </a:solidFill>
                <a:latin typeface="Arial" pitchFamily="34" charset="0"/>
                <a:ea typeface="Arial" pitchFamily="34" charset="-122"/>
                <a:cs typeface="Arial" pitchFamily="34" charset="-120"/>
              </a:rPr>
              <a:t>Tool invocations</a:t>
            </a:r>
            <a:endParaRPr lang="en-US" sz="1000" dirty="0"/>
          </a:p>
          <a:p>
            <a:pPr algn="ctr" indent="0" marL="0">
              <a:lnSpc>
                <a:spcPts val="1800"/>
              </a:lnSpc>
              <a:buNone/>
            </a:pPr>
            <a:r>
              <a:rPr lang="en-US" sz="1000" dirty="0">
                <a:solidFill>
                  <a:srgbClr val="BDCDE9"/>
                </a:solidFill>
                <a:latin typeface="Arial" pitchFamily="34" charset="0"/>
                <a:ea typeface="Arial" pitchFamily="34" charset="-122"/>
                <a:cs typeface="Arial" pitchFamily="34" charset="-120"/>
              </a:rPr>
              <a:t>File / DB writes</a:t>
            </a:r>
            <a:endParaRPr lang="en-US" sz="1000" dirty="0"/>
          </a:p>
          <a:p>
            <a:pPr algn="ctr" indent="0" marL="0">
              <a:lnSpc>
                <a:spcPts val="1800"/>
              </a:lnSpc>
              <a:buNone/>
            </a:pPr>
            <a:r>
              <a:rPr lang="en-US" sz="1000" dirty="0">
                <a:solidFill>
                  <a:srgbClr val="BDCDE9"/>
                </a:solidFill>
                <a:latin typeface="Arial" pitchFamily="34" charset="0"/>
                <a:ea typeface="Arial" pitchFamily="34" charset="-122"/>
                <a:cs typeface="Arial" pitchFamily="34" charset="-120"/>
              </a:rPr>
              <a:t>API calls</a:t>
            </a:r>
            <a:endParaRPr lang="en-US" sz="1000" dirty="0"/>
          </a:p>
          <a:p>
            <a:pPr algn="ctr" indent="0" marL="0">
              <a:lnSpc>
                <a:spcPts val="1800"/>
              </a:lnSpc>
              <a:buNone/>
            </a:pPr>
            <a:r>
              <a:rPr lang="en-US" sz="1000" dirty="0">
                <a:solidFill>
                  <a:srgbClr val="BDCDE9"/>
                </a:solidFill>
                <a:latin typeface="Arial" pitchFamily="34" charset="0"/>
                <a:ea typeface="Arial" pitchFamily="34" charset="-122"/>
                <a:cs typeface="Arial" pitchFamily="34" charset="-120"/>
              </a:rPr>
              <a:t>Sub-agent spawn</a:t>
            </a:r>
            <a:endParaRPr lang="en-US" sz="1000" dirty="0"/>
          </a:p>
        </p:txBody>
      </p:sp>
      <p:sp>
        <p:nvSpPr>
          <p:cNvPr id="54" name="Shape 52"/>
          <p:cNvSpPr/>
          <p:nvPr/>
        </p:nvSpPr>
        <p:spPr>
          <a:xfrm>
            <a:off x="7351776" y="3822192"/>
            <a:ext cx="1298448" cy="0"/>
          </a:xfrm>
          <a:prstGeom prst="line">
            <a:avLst/>
          </a:prstGeom>
          <a:noFill/>
          <a:ln w="12700">
            <a:solidFill>
              <a:srgbClr val="BDCDE9"/>
            </a:solidFill>
            <a:prstDash val="dash"/>
          </a:ln>
        </p:spPr>
      </p:sp>
      <p:sp>
        <p:nvSpPr>
          <p:cNvPr id="55" name="Text 53"/>
          <p:cNvSpPr/>
          <p:nvPr/>
        </p:nvSpPr>
        <p:spPr>
          <a:xfrm>
            <a:off x="7187184" y="3950208"/>
            <a:ext cx="1627632" cy="201168"/>
          </a:xfrm>
          <a:prstGeom prst="rect">
            <a:avLst/>
          </a:prstGeom>
          <a:noFill/>
          <a:ln/>
        </p:spPr>
        <p:txBody>
          <a:bodyPr wrap="square" lIns="0" tIns="0" rIns="0" bIns="0" rtlCol="0" anchor="ctr"/>
          <a:lstStyle/>
          <a:p>
            <a:pPr algn="ctr" indent="0" marL="0">
              <a:buNone/>
            </a:pPr>
            <a:r>
              <a:rPr lang="en-US" sz="1050" b="1" dirty="0">
                <a:solidFill>
                  <a:srgbClr val="E8BFBD"/>
                </a:solidFill>
                <a:latin typeface="Arial" pitchFamily="34" charset="0"/>
                <a:ea typeface="Arial" pitchFamily="34" charset="-122"/>
                <a:cs typeface="Arial" pitchFamily="34" charset="-120"/>
              </a:rPr>
              <a:t>Feedback Loop</a:t>
            </a:r>
            <a:endParaRPr lang="en-US" sz="1050" dirty="0"/>
          </a:p>
        </p:txBody>
      </p:sp>
      <p:sp>
        <p:nvSpPr>
          <p:cNvPr id="56" name="Text 54"/>
          <p:cNvSpPr/>
          <p:nvPr/>
        </p:nvSpPr>
        <p:spPr>
          <a:xfrm>
            <a:off x="7178040" y="4169664"/>
            <a:ext cx="1645920" cy="758952"/>
          </a:xfrm>
          <a:prstGeom prst="rect">
            <a:avLst/>
          </a:prstGeom>
          <a:noFill/>
          <a:ln/>
        </p:spPr>
        <p:txBody>
          <a:bodyPr wrap="square" lIns="0" tIns="0" rIns="0" bIns="0" rtlCol="0" anchor="ctr"/>
          <a:lstStyle/>
          <a:p>
            <a:pPr algn="ctr" indent="0" marL="0">
              <a:lnSpc>
                <a:spcPts val="1800"/>
              </a:lnSpc>
              <a:buNone/>
            </a:pPr>
            <a:r>
              <a:rPr lang="en-US" sz="1000" dirty="0">
                <a:solidFill>
                  <a:srgbClr val="E8BFBD"/>
                </a:solidFill>
                <a:latin typeface="Arial" pitchFamily="34" charset="0"/>
                <a:ea typeface="Arial" pitchFamily="34" charset="-122"/>
                <a:cs typeface="Arial" pitchFamily="34" charset="-120"/>
              </a:rPr>
              <a:t>Tool results</a:t>
            </a:r>
            <a:endParaRPr lang="en-US" sz="1000" dirty="0"/>
          </a:p>
          <a:p>
            <a:pPr algn="ctr" indent="0" marL="0">
              <a:lnSpc>
                <a:spcPts val="1800"/>
              </a:lnSpc>
              <a:buNone/>
            </a:pPr>
            <a:r>
              <a:rPr lang="en-US" sz="1000" dirty="0">
                <a:solidFill>
                  <a:srgbClr val="E8BFBD"/>
                </a:solidFill>
                <a:latin typeface="Arial" pitchFamily="34" charset="0"/>
                <a:ea typeface="Arial" pitchFamily="34" charset="-122"/>
                <a:cs typeface="Arial" pitchFamily="34" charset="-120"/>
              </a:rPr>
              <a:t>Human-in-loop</a:t>
            </a:r>
            <a:endParaRPr lang="en-US" sz="1000" dirty="0"/>
          </a:p>
          <a:p>
            <a:pPr algn="ctr" indent="0" marL="0">
              <a:lnSpc>
                <a:spcPts val="1800"/>
              </a:lnSpc>
              <a:buNone/>
            </a:pPr>
            <a:r>
              <a:rPr lang="en-US" sz="1000" dirty="0">
                <a:solidFill>
                  <a:srgbClr val="E8BFBD"/>
                </a:solidFill>
                <a:latin typeface="Arial" pitchFamily="34" charset="0"/>
                <a:ea typeface="Arial" pitchFamily="34" charset="-122"/>
                <a:cs typeface="Arial" pitchFamily="34" charset="-120"/>
              </a:rPr>
              <a:t>Re-plan signal</a:t>
            </a:r>
            <a:endParaRPr lang="en-US" sz="1000" dirty="0"/>
          </a:p>
        </p:txBody>
      </p:sp>
      <p:sp>
        <p:nvSpPr>
          <p:cNvPr id="57" name="Shape 55"/>
          <p:cNvSpPr/>
          <p:nvPr/>
        </p:nvSpPr>
        <p:spPr>
          <a:xfrm>
            <a:off x="2039112" y="3017520"/>
            <a:ext cx="384048" cy="164592"/>
          </a:xfrm>
          <a:prstGeom prst="rightArrow">
            <a:avLst/>
          </a:prstGeom>
          <a:solidFill>
            <a:srgbClr val="CCCCCC"/>
          </a:solidFill>
          <a:ln w="12700">
            <a:solidFill>
              <a:srgbClr val="CCCCCC"/>
            </a:solidFill>
            <a:prstDash val="solid"/>
          </a:ln>
        </p:spPr>
      </p:sp>
      <p:sp>
        <p:nvSpPr>
          <p:cNvPr id="58" name="Shape 56"/>
          <p:cNvSpPr/>
          <p:nvPr/>
        </p:nvSpPr>
        <p:spPr>
          <a:xfrm>
            <a:off x="6958584" y="3017520"/>
            <a:ext cx="384048" cy="164592"/>
          </a:xfrm>
          <a:prstGeom prst="rightArrow">
            <a:avLst/>
          </a:prstGeom>
          <a:solidFill>
            <a:srgbClr val="CCCCCC"/>
          </a:solidFill>
          <a:ln w="12700">
            <a:solidFill>
              <a:srgbClr val="CCCCCC"/>
            </a:solidFill>
            <a:prstDash val="solid"/>
          </a:ln>
        </p:spPr>
      </p:sp>
      <p:sp>
        <p:nvSpPr>
          <p:cNvPr id="59" name="Shape 57"/>
          <p:cNvSpPr/>
          <p:nvPr/>
        </p:nvSpPr>
        <p:spPr>
          <a:xfrm>
            <a:off x="1143000" y="5559552"/>
            <a:ext cx="6858000" cy="0"/>
          </a:xfrm>
          <a:prstGeom prst="line">
            <a:avLst/>
          </a:prstGeom>
          <a:noFill/>
          <a:ln w="19050">
            <a:solidFill>
              <a:srgbClr val="E8BFBD"/>
            </a:solidFill>
            <a:prstDash val="dash"/>
          </a:ln>
        </p:spPr>
      </p:sp>
      <p:sp>
        <p:nvSpPr>
          <p:cNvPr id="60" name="Shape 58"/>
          <p:cNvSpPr/>
          <p:nvPr/>
        </p:nvSpPr>
        <p:spPr>
          <a:xfrm>
            <a:off x="8001000" y="5230368"/>
            <a:ext cx="0" cy="329184"/>
          </a:xfrm>
          <a:prstGeom prst="line">
            <a:avLst/>
          </a:prstGeom>
          <a:noFill/>
          <a:ln w="19050">
            <a:solidFill>
              <a:srgbClr val="E8BFBD"/>
            </a:solidFill>
            <a:prstDash val="dash"/>
          </a:ln>
        </p:spPr>
      </p:sp>
      <p:sp>
        <p:nvSpPr>
          <p:cNvPr id="61" name="Shape 59"/>
          <p:cNvSpPr/>
          <p:nvPr/>
        </p:nvSpPr>
        <p:spPr>
          <a:xfrm>
            <a:off x="1143000" y="5230368"/>
            <a:ext cx="0" cy="329184"/>
          </a:xfrm>
          <a:prstGeom prst="line">
            <a:avLst/>
          </a:prstGeom>
          <a:noFill/>
          <a:ln w="19050">
            <a:solidFill>
              <a:srgbClr val="E8BFBD"/>
            </a:solidFill>
            <a:prstDash val="dash"/>
            <a:headEnd type="triangle"/>
            <a:tailEnd type="none"/>
          </a:ln>
        </p:spPr>
      </p:sp>
      <p:sp>
        <p:nvSpPr>
          <p:cNvPr id="62" name="Text 60"/>
          <p:cNvSpPr/>
          <p:nvPr/>
        </p:nvSpPr>
        <p:spPr>
          <a:xfrm>
            <a:off x="457200" y="5614416"/>
            <a:ext cx="8229600" cy="219456"/>
          </a:xfrm>
          <a:prstGeom prst="rect">
            <a:avLst/>
          </a:prstGeom>
          <a:noFill/>
          <a:ln/>
        </p:spPr>
        <p:txBody>
          <a:bodyPr wrap="square" lIns="0" tIns="0" rIns="0" bIns="0" rtlCol="0" anchor="ctr"/>
          <a:lstStyle/>
          <a:p>
            <a:pPr algn="ctr" indent="0" marL="0">
              <a:buNone/>
            </a:pPr>
            <a:r>
              <a:rPr lang="en-US" sz="1000" dirty="0">
                <a:solidFill>
                  <a:srgbClr val="E8BFBD"/>
                </a:solidFill>
                <a:latin typeface="Arial" pitchFamily="34" charset="0"/>
                <a:ea typeface="Arial" pitchFamily="34" charset="-122"/>
                <a:cs typeface="Arial" pitchFamily="34" charset="-120"/>
              </a:rPr>
              <a:t>Autonomous feedback loop — agent observes results and re-plans without human intervention</a:t>
            </a:r>
            <a:endParaRPr lang="en-US" sz="1000" dirty="0"/>
          </a:p>
        </p:txBody>
      </p:sp>
      <p:sp>
        <p:nvSpPr>
          <p:cNvPr id="63" name="Shape 61"/>
          <p:cNvSpPr/>
          <p:nvPr/>
        </p:nvSpPr>
        <p:spPr>
          <a:xfrm>
            <a:off x="2377440" y="1298448"/>
            <a:ext cx="6492240" cy="3803904"/>
          </a:xfrm>
          <a:prstGeom prst="roundRect">
            <a:avLst>
              <a:gd name="adj" fmla="val 721"/>
            </a:avLst>
          </a:prstGeom>
          <a:solidFill>
            <a:srgbClr val="FFFFFF">
              <a:alpha val="98000"/>
            </a:srgbClr>
          </a:solidFill>
          <a:ln w="22225">
            <a:solidFill>
              <a:srgbClr val="441887"/>
            </a:solidFill>
            <a:prstDash val="solid"/>
          </a:ln>
          <a:effectLst>
            <a:outerShdw sx="100000" sy="100000" kx="0" ky="0" algn="bl" rotWithShape="0" blurRad="152400" dist="38100" dir="5400000">
              <a:srgbClr val="000000">
                <a:alpha val="26000"/>
              </a:srgbClr>
            </a:outerShdw>
          </a:effectLst>
        </p:spPr>
      </p:sp>
      <p:sp>
        <p:nvSpPr>
          <p:cNvPr id="64" name="Shape 62"/>
          <p:cNvSpPr/>
          <p:nvPr/>
        </p:nvSpPr>
        <p:spPr>
          <a:xfrm>
            <a:off x="2377440" y="1298448"/>
            <a:ext cx="6492240" cy="292608"/>
          </a:xfrm>
          <a:prstGeom prst="roundRect">
            <a:avLst>
              <a:gd name="adj" fmla="val 15625"/>
            </a:avLst>
          </a:prstGeom>
          <a:solidFill>
            <a:srgbClr val="441887"/>
          </a:solidFill>
          <a:ln w="12700">
            <a:solidFill>
              <a:srgbClr val="441887"/>
            </a:solidFill>
            <a:prstDash val="solid"/>
          </a:ln>
        </p:spPr>
      </p:sp>
      <p:sp>
        <p:nvSpPr>
          <p:cNvPr id="65" name="Text 63"/>
          <p:cNvSpPr/>
          <p:nvPr/>
        </p:nvSpPr>
        <p:spPr>
          <a:xfrm>
            <a:off x="2377440" y="1298448"/>
            <a:ext cx="6492240" cy="292608"/>
          </a:xfrm>
          <a:prstGeom prst="rect">
            <a:avLst/>
          </a:prstGeom>
          <a:no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LAYER 2 — TRAINING</a:t>
            </a:r>
            <a:endParaRPr lang="en-US" sz="1050" dirty="0"/>
          </a:p>
        </p:txBody>
      </p:sp>
      <p:sp>
        <p:nvSpPr>
          <p:cNvPr id="66" name="Shape 64"/>
          <p:cNvSpPr/>
          <p:nvPr/>
        </p:nvSpPr>
        <p:spPr>
          <a:xfrm>
            <a:off x="2478024" y="1645920"/>
            <a:ext cx="2615184" cy="219456"/>
          </a:xfrm>
          <a:prstGeom prst="rect">
            <a:avLst/>
          </a:prstGeom>
          <a:solidFill>
            <a:srgbClr val="A82E26"/>
          </a:solidFill>
          <a:ln w="12700">
            <a:solidFill>
              <a:srgbClr val="A82E26"/>
            </a:solidFill>
            <a:prstDash val="solid"/>
          </a:ln>
        </p:spPr>
      </p:sp>
      <p:sp>
        <p:nvSpPr>
          <p:cNvPr id="67" name="Text 65"/>
          <p:cNvSpPr/>
          <p:nvPr/>
        </p:nvSpPr>
        <p:spPr>
          <a:xfrm>
            <a:off x="2478024" y="1645920"/>
            <a:ext cx="2615184" cy="21945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  ·  CYBER RISK  ·  OWASP / ATLAS / NIST</a:t>
            </a:r>
            <a:endParaRPr lang="en-US" sz="700" dirty="0"/>
          </a:p>
        </p:txBody>
      </p:sp>
      <p:sp>
        <p:nvSpPr>
          <p:cNvPr id="68" name="Shape 66"/>
          <p:cNvSpPr/>
          <p:nvPr/>
        </p:nvSpPr>
        <p:spPr>
          <a:xfrm>
            <a:off x="5111496" y="1645920"/>
            <a:ext cx="3657600" cy="219456"/>
          </a:xfrm>
          <a:prstGeom prst="rect">
            <a:avLst/>
          </a:prstGeom>
          <a:solidFill>
            <a:srgbClr val="2F6B3C"/>
          </a:solidFill>
          <a:ln w="12700">
            <a:solidFill>
              <a:srgbClr val="2F6B3C"/>
            </a:solidFill>
            <a:prstDash val="solid"/>
          </a:ln>
        </p:spPr>
      </p:sp>
      <p:sp>
        <p:nvSpPr>
          <p:cNvPr id="69" name="Text 67"/>
          <p:cNvSpPr/>
          <p:nvPr/>
        </p:nvSpPr>
        <p:spPr>
          <a:xfrm>
            <a:off x="5111496" y="1645920"/>
            <a:ext cx="3657600" cy="21945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PREVENTION  ·  DETECTION  ·  CONFIGURATION  ·  EXAMPLE TOOLS</a:t>
            </a:r>
            <a:endParaRPr lang="en-US" sz="700" dirty="0"/>
          </a:p>
        </p:txBody>
      </p:sp>
      <p:sp>
        <p:nvSpPr>
          <p:cNvPr id="70" name="Shape 68"/>
          <p:cNvSpPr/>
          <p:nvPr/>
        </p:nvSpPr>
        <p:spPr>
          <a:xfrm>
            <a:off x="2478024" y="1892808"/>
            <a:ext cx="2615184" cy="502920"/>
          </a:xfrm>
          <a:prstGeom prst="rect">
            <a:avLst/>
          </a:prstGeom>
          <a:solidFill>
            <a:srgbClr val="FFFFFF"/>
          </a:solidFill>
          <a:ln w="9525">
            <a:solidFill>
              <a:srgbClr val="DCDCDC"/>
            </a:solidFill>
            <a:prstDash val="solid"/>
          </a:ln>
        </p:spPr>
      </p:sp>
      <p:sp>
        <p:nvSpPr>
          <p:cNvPr id="71" name="Shape 69"/>
          <p:cNvSpPr/>
          <p:nvPr/>
        </p:nvSpPr>
        <p:spPr>
          <a:xfrm>
            <a:off x="5111496" y="1892808"/>
            <a:ext cx="3657600" cy="502920"/>
          </a:xfrm>
          <a:prstGeom prst="rect">
            <a:avLst/>
          </a:prstGeom>
          <a:solidFill>
            <a:srgbClr val="FFFFFF"/>
          </a:solidFill>
          <a:ln w="9525">
            <a:solidFill>
              <a:srgbClr val="DCDCDC"/>
            </a:solidFill>
            <a:prstDash val="solid"/>
          </a:ln>
        </p:spPr>
      </p:sp>
      <p:sp>
        <p:nvSpPr>
          <p:cNvPr id="72" name="Shape 70"/>
          <p:cNvSpPr/>
          <p:nvPr/>
        </p:nvSpPr>
        <p:spPr>
          <a:xfrm>
            <a:off x="2532888" y="2039112"/>
            <a:ext cx="173736" cy="173736"/>
          </a:xfrm>
          <a:prstGeom prst="ellipse">
            <a:avLst/>
          </a:prstGeom>
          <a:solidFill>
            <a:srgbClr val="441887"/>
          </a:solidFill>
          <a:ln w="12700">
            <a:solidFill>
              <a:srgbClr val="441887"/>
            </a:solidFill>
            <a:prstDash val="solid"/>
          </a:ln>
        </p:spPr>
      </p:sp>
      <p:sp>
        <p:nvSpPr>
          <p:cNvPr id="73" name="Text 71"/>
          <p:cNvSpPr/>
          <p:nvPr/>
        </p:nvSpPr>
        <p:spPr>
          <a:xfrm>
            <a:off x="2532888" y="2039112"/>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1</a:t>
            </a:r>
            <a:endParaRPr lang="en-US" sz="700" dirty="0"/>
          </a:p>
        </p:txBody>
      </p:sp>
      <p:pic>
        <p:nvPicPr>
          <p:cNvPr id="74" name="Image 0" descr="preencoded.png">    </p:cNvPr>
          <p:cNvPicPr>
            <a:picLocks noChangeAspect="1"/>
          </p:cNvPicPr>
          <p:nvPr/>
        </p:nvPicPr>
        <p:blipFill>
          <a:blip r:embed="rId1"/>
          <a:stretch>
            <a:fillRect/>
          </a:stretch>
        </p:blipFill>
        <p:spPr>
          <a:xfrm>
            <a:off x="2743200" y="2039112"/>
            <a:ext cx="173736" cy="173736"/>
          </a:xfrm>
          <a:prstGeom prst="rect">
            <a:avLst/>
          </a:prstGeom>
        </p:spPr>
      </p:pic>
      <p:sp>
        <p:nvSpPr>
          <p:cNvPr id="75" name="Text 72"/>
          <p:cNvSpPr/>
          <p:nvPr/>
        </p:nvSpPr>
        <p:spPr>
          <a:xfrm>
            <a:off x="2962656" y="1911096"/>
            <a:ext cx="2075688"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Training-data poisoning and implanted backdoors</a:t>
            </a:r>
            <a:endParaRPr lang="en-US" sz="660" dirty="0"/>
          </a:p>
        </p:txBody>
      </p:sp>
      <p:sp>
        <p:nvSpPr>
          <p:cNvPr id="76" name="Text 73"/>
          <p:cNvSpPr/>
          <p:nvPr/>
        </p:nvSpPr>
        <p:spPr>
          <a:xfrm>
            <a:off x="2962656" y="2148840"/>
            <a:ext cx="2075688"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LLM04   ·   AML.T0020 Poison Training Data</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MEASURE 2.6</a:t>
            </a:r>
            <a:endParaRPr lang="en-US" sz="580" dirty="0"/>
          </a:p>
        </p:txBody>
      </p:sp>
      <p:sp>
        <p:nvSpPr>
          <p:cNvPr id="77" name="Text 74"/>
          <p:cNvSpPr/>
          <p:nvPr/>
        </p:nvSpPr>
        <p:spPr>
          <a:xfrm>
            <a:off x="5175504" y="1892808"/>
            <a:ext cx="3529584"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Curated sources with provenance review before use</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Backdoor and canary probes on held-out evals</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Dataset version pinning with attestation</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Cleanlab · Great Expectations · TF Data Validation</a:t>
            </a:r>
            <a:endParaRPr lang="en-US" sz="630" dirty="0"/>
          </a:p>
        </p:txBody>
      </p:sp>
      <p:sp>
        <p:nvSpPr>
          <p:cNvPr id="78" name="Shape 75"/>
          <p:cNvSpPr/>
          <p:nvPr/>
        </p:nvSpPr>
        <p:spPr>
          <a:xfrm>
            <a:off x="2478024" y="2409444"/>
            <a:ext cx="2615184" cy="502920"/>
          </a:xfrm>
          <a:prstGeom prst="rect">
            <a:avLst/>
          </a:prstGeom>
          <a:solidFill>
            <a:srgbClr val="F6F6F6"/>
          </a:solidFill>
          <a:ln w="9525">
            <a:solidFill>
              <a:srgbClr val="DCDCDC"/>
            </a:solidFill>
            <a:prstDash val="solid"/>
          </a:ln>
        </p:spPr>
      </p:sp>
      <p:sp>
        <p:nvSpPr>
          <p:cNvPr id="79" name="Shape 76"/>
          <p:cNvSpPr/>
          <p:nvPr/>
        </p:nvSpPr>
        <p:spPr>
          <a:xfrm>
            <a:off x="5111496" y="2409444"/>
            <a:ext cx="3657600" cy="502920"/>
          </a:xfrm>
          <a:prstGeom prst="rect">
            <a:avLst/>
          </a:prstGeom>
          <a:solidFill>
            <a:srgbClr val="F6F6F6"/>
          </a:solidFill>
          <a:ln w="9525">
            <a:solidFill>
              <a:srgbClr val="DCDCDC"/>
            </a:solidFill>
            <a:prstDash val="solid"/>
          </a:ln>
        </p:spPr>
      </p:sp>
      <p:sp>
        <p:nvSpPr>
          <p:cNvPr id="80" name="Shape 77"/>
          <p:cNvSpPr/>
          <p:nvPr/>
        </p:nvSpPr>
        <p:spPr>
          <a:xfrm>
            <a:off x="2532888" y="2555748"/>
            <a:ext cx="173736" cy="173736"/>
          </a:xfrm>
          <a:prstGeom prst="ellipse">
            <a:avLst/>
          </a:prstGeom>
          <a:solidFill>
            <a:srgbClr val="441887"/>
          </a:solidFill>
          <a:ln w="12700">
            <a:solidFill>
              <a:srgbClr val="441887"/>
            </a:solidFill>
            <a:prstDash val="solid"/>
          </a:ln>
        </p:spPr>
      </p:sp>
      <p:sp>
        <p:nvSpPr>
          <p:cNvPr id="81" name="Text 78"/>
          <p:cNvSpPr/>
          <p:nvPr/>
        </p:nvSpPr>
        <p:spPr>
          <a:xfrm>
            <a:off x="2532888" y="2555748"/>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2</a:t>
            </a:r>
            <a:endParaRPr lang="en-US" sz="700" dirty="0"/>
          </a:p>
        </p:txBody>
      </p:sp>
      <p:pic>
        <p:nvPicPr>
          <p:cNvPr id="82" name="Image 1" descr="preencoded.png">    </p:cNvPr>
          <p:cNvPicPr>
            <a:picLocks noChangeAspect="1"/>
          </p:cNvPicPr>
          <p:nvPr/>
        </p:nvPicPr>
        <p:blipFill>
          <a:blip r:embed="rId2"/>
          <a:stretch>
            <a:fillRect/>
          </a:stretch>
        </p:blipFill>
        <p:spPr>
          <a:xfrm>
            <a:off x="2743200" y="2555748"/>
            <a:ext cx="173736" cy="173736"/>
          </a:xfrm>
          <a:prstGeom prst="rect">
            <a:avLst/>
          </a:prstGeom>
        </p:spPr>
      </p:pic>
      <p:sp>
        <p:nvSpPr>
          <p:cNvPr id="83" name="Text 79"/>
          <p:cNvSpPr/>
          <p:nvPr/>
        </p:nvSpPr>
        <p:spPr>
          <a:xfrm>
            <a:off x="2962656" y="2427732"/>
            <a:ext cx="2075688"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Model supply-chain compromise — weights, adapters, registries</a:t>
            </a:r>
            <a:endParaRPr lang="en-US" sz="660" dirty="0"/>
          </a:p>
        </p:txBody>
      </p:sp>
      <p:sp>
        <p:nvSpPr>
          <p:cNvPr id="84" name="Text 80"/>
          <p:cNvSpPr/>
          <p:nvPr/>
        </p:nvSpPr>
        <p:spPr>
          <a:xfrm>
            <a:off x="2962656" y="2665476"/>
            <a:ext cx="2075688"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LLM03   ·   AML.T0010.003 ML Supply Chain: Model</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GOVERN 6.1</a:t>
            </a:r>
            <a:endParaRPr lang="en-US" sz="580" dirty="0"/>
          </a:p>
        </p:txBody>
      </p:sp>
      <p:sp>
        <p:nvSpPr>
          <p:cNvPr id="85" name="Text 81"/>
          <p:cNvSpPr/>
          <p:nvPr/>
        </p:nvSpPr>
        <p:spPr>
          <a:xfrm>
            <a:off x="5175504" y="2409444"/>
            <a:ext cx="3529584"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Trusted registries only; verify signatures</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Hash mismatch alert on every artifact pull</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Pinned model versions; auto-upgrade blocked</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Sigstore / cosign · Protect AI ModelScan · HF scanning</a:t>
            </a:r>
            <a:endParaRPr lang="en-US" sz="630" dirty="0"/>
          </a:p>
        </p:txBody>
      </p:sp>
      <p:sp>
        <p:nvSpPr>
          <p:cNvPr id="86" name="Shape 82"/>
          <p:cNvSpPr/>
          <p:nvPr/>
        </p:nvSpPr>
        <p:spPr>
          <a:xfrm>
            <a:off x="2478024" y="2926080"/>
            <a:ext cx="2615184" cy="502920"/>
          </a:xfrm>
          <a:prstGeom prst="rect">
            <a:avLst/>
          </a:prstGeom>
          <a:solidFill>
            <a:srgbClr val="FFFFFF"/>
          </a:solidFill>
          <a:ln w="9525">
            <a:solidFill>
              <a:srgbClr val="DCDCDC"/>
            </a:solidFill>
            <a:prstDash val="solid"/>
          </a:ln>
        </p:spPr>
      </p:sp>
      <p:sp>
        <p:nvSpPr>
          <p:cNvPr id="87" name="Shape 83"/>
          <p:cNvSpPr/>
          <p:nvPr/>
        </p:nvSpPr>
        <p:spPr>
          <a:xfrm>
            <a:off x="5111496" y="2926080"/>
            <a:ext cx="3657600" cy="502920"/>
          </a:xfrm>
          <a:prstGeom prst="rect">
            <a:avLst/>
          </a:prstGeom>
          <a:solidFill>
            <a:srgbClr val="FFFFFF"/>
          </a:solidFill>
          <a:ln w="9525">
            <a:solidFill>
              <a:srgbClr val="DCDCDC"/>
            </a:solidFill>
            <a:prstDash val="solid"/>
          </a:ln>
        </p:spPr>
      </p:sp>
      <p:sp>
        <p:nvSpPr>
          <p:cNvPr id="88" name="Shape 84"/>
          <p:cNvSpPr/>
          <p:nvPr/>
        </p:nvSpPr>
        <p:spPr>
          <a:xfrm>
            <a:off x="2532888" y="3072384"/>
            <a:ext cx="173736" cy="173736"/>
          </a:xfrm>
          <a:prstGeom prst="ellipse">
            <a:avLst/>
          </a:prstGeom>
          <a:solidFill>
            <a:srgbClr val="441887"/>
          </a:solidFill>
          <a:ln w="12700">
            <a:solidFill>
              <a:srgbClr val="441887"/>
            </a:solidFill>
            <a:prstDash val="solid"/>
          </a:ln>
        </p:spPr>
      </p:sp>
      <p:sp>
        <p:nvSpPr>
          <p:cNvPr id="89" name="Text 85"/>
          <p:cNvSpPr/>
          <p:nvPr/>
        </p:nvSpPr>
        <p:spPr>
          <a:xfrm>
            <a:off x="2532888" y="3072384"/>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3</a:t>
            </a:r>
            <a:endParaRPr lang="en-US" sz="700" dirty="0"/>
          </a:p>
        </p:txBody>
      </p:sp>
      <p:pic>
        <p:nvPicPr>
          <p:cNvPr id="90" name="Image 2" descr="preencoded.png">    </p:cNvPr>
          <p:cNvPicPr>
            <a:picLocks noChangeAspect="1"/>
          </p:cNvPicPr>
          <p:nvPr/>
        </p:nvPicPr>
        <p:blipFill>
          <a:blip r:embed="rId3"/>
          <a:stretch>
            <a:fillRect/>
          </a:stretch>
        </p:blipFill>
        <p:spPr>
          <a:xfrm>
            <a:off x="2743200" y="3072384"/>
            <a:ext cx="173736" cy="173736"/>
          </a:xfrm>
          <a:prstGeom prst="rect">
            <a:avLst/>
          </a:prstGeom>
        </p:spPr>
      </p:pic>
      <p:sp>
        <p:nvSpPr>
          <p:cNvPr id="91" name="Text 86"/>
          <p:cNvSpPr/>
          <p:nvPr/>
        </p:nvSpPr>
        <p:spPr>
          <a:xfrm>
            <a:off x="2962656" y="2944368"/>
            <a:ext cx="2075688"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Fine-tuning leakage of regulated or privileged data</a:t>
            </a:r>
            <a:endParaRPr lang="en-US" sz="660" dirty="0"/>
          </a:p>
        </p:txBody>
      </p:sp>
      <p:sp>
        <p:nvSpPr>
          <p:cNvPr id="92" name="Text 87"/>
          <p:cNvSpPr/>
          <p:nvPr/>
        </p:nvSpPr>
        <p:spPr>
          <a:xfrm>
            <a:off x="2962656" y="3182112"/>
            <a:ext cx="2075688"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LLM02   ·   AML.T0057 LLM Data Leakage</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MEASURE 2.10</a:t>
            </a:r>
            <a:endParaRPr lang="en-US" sz="580" dirty="0"/>
          </a:p>
        </p:txBody>
      </p:sp>
      <p:sp>
        <p:nvSpPr>
          <p:cNvPr id="93" name="Text 88"/>
          <p:cNvSpPr/>
          <p:nvPr/>
        </p:nvSpPr>
        <p:spPr>
          <a:xfrm>
            <a:off x="5175504" y="2926080"/>
            <a:ext cx="3529584"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Minimisation and redaction ahead of any tune</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Memorisation and extraction probes post-tune</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Isolated tuning environment; production data excluded</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MS Presidio · Gretel · Opacus</a:t>
            </a:r>
            <a:endParaRPr lang="en-US" sz="630" dirty="0"/>
          </a:p>
        </p:txBody>
      </p:sp>
      <p:sp>
        <p:nvSpPr>
          <p:cNvPr id="94" name="Shape 89"/>
          <p:cNvSpPr/>
          <p:nvPr/>
        </p:nvSpPr>
        <p:spPr>
          <a:xfrm>
            <a:off x="2478024" y="3442716"/>
            <a:ext cx="2615184" cy="502920"/>
          </a:xfrm>
          <a:prstGeom prst="rect">
            <a:avLst/>
          </a:prstGeom>
          <a:solidFill>
            <a:srgbClr val="F6F6F6"/>
          </a:solidFill>
          <a:ln w="9525">
            <a:solidFill>
              <a:srgbClr val="DCDCDC"/>
            </a:solidFill>
            <a:prstDash val="solid"/>
          </a:ln>
        </p:spPr>
      </p:sp>
      <p:sp>
        <p:nvSpPr>
          <p:cNvPr id="95" name="Shape 90"/>
          <p:cNvSpPr/>
          <p:nvPr/>
        </p:nvSpPr>
        <p:spPr>
          <a:xfrm>
            <a:off x="5111496" y="3442716"/>
            <a:ext cx="3657600" cy="502920"/>
          </a:xfrm>
          <a:prstGeom prst="rect">
            <a:avLst/>
          </a:prstGeom>
          <a:solidFill>
            <a:srgbClr val="F6F6F6"/>
          </a:solidFill>
          <a:ln w="9525">
            <a:solidFill>
              <a:srgbClr val="DCDCDC"/>
            </a:solidFill>
            <a:prstDash val="solid"/>
          </a:ln>
        </p:spPr>
      </p:sp>
      <p:sp>
        <p:nvSpPr>
          <p:cNvPr id="96" name="Shape 91"/>
          <p:cNvSpPr/>
          <p:nvPr/>
        </p:nvSpPr>
        <p:spPr>
          <a:xfrm>
            <a:off x="2532888" y="3589020"/>
            <a:ext cx="173736" cy="173736"/>
          </a:xfrm>
          <a:prstGeom prst="ellipse">
            <a:avLst/>
          </a:prstGeom>
          <a:solidFill>
            <a:srgbClr val="441887"/>
          </a:solidFill>
          <a:ln w="12700">
            <a:solidFill>
              <a:srgbClr val="441887"/>
            </a:solidFill>
            <a:prstDash val="solid"/>
          </a:ln>
        </p:spPr>
      </p:sp>
      <p:sp>
        <p:nvSpPr>
          <p:cNvPr id="97" name="Text 92"/>
          <p:cNvSpPr/>
          <p:nvPr/>
        </p:nvSpPr>
        <p:spPr>
          <a:xfrm>
            <a:off x="2532888" y="3589020"/>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4</a:t>
            </a:r>
            <a:endParaRPr lang="en-US" sz="700" dirty="0"/>
          </a:p>
        </p:txBody>
      </p:sp>
      <p:pic>
        <p:nvPicPr>
          <p:cNvPr id="98" name="Image 3" descr="preencoded.png">    </p:cNvPr>
          <p:cNvPicPr>
            <a:picLocks noChangeAspect="1"/>
          </p:cNvPicPr>
          <p:nvPr/>
        </p:nvPicPr>
        <p:blipFill>
          <a:blip r:embed="rId4"/>
          <a:stretch>
            <a:fillRect/>
          </a:stretch>
        </p:blipFill>
        <p:spPr>
          <a:xfrm>
            <a:off x="2743200" y="3589020"/>
            <a:ext cx="173736" cy="173736"/>
          </a:xfrm>
          <a:prstGeom prst="rect">
            <a:avLst/>
          </a:prstGeom>
        </p:spPr>
      </p:pic>
      <p:sp>
        <p:nvSpPr>
          <p:cNvPr id="99" name="Text 93"/>
          <p:cNvSpPr/>
          <p:nvPr/>
        </p:nvSpPr>
        <p:spPr>
          <a:xfrm>
            <a:off x="2962656" y="3461004"/>
            <a:ext cx="2075688"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Unverified provenance and licence contamination</a:t>
            </a:r>
            <a:endParaRPr lang="en-US" sz="660" dirty="0"/>
          </a:p>
        </p:txBody>
      </p:sp>
      <p:sp>
        <p:nvSpPr>
          <p:cNvPr id="100" name="Text 94"/>
          <p:cNvSpPr/>
          <p:nvPr/>
        </p:nvSpPr>
        <p:spPr>
          <a:xfrm>
            <a:off x="2962656" y="3698748"/>
            <a:ext cx="2075688"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LLM03   ·   AML.T0010.002 ML Supply Chain: Data</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MAP 4.1</a:t>
            </a:r>
            <a:endParaRPr lang="en-US" sz="580" dirty="0"/>
          </a:p>
        </p:txBody>
      </p:sp>
      <p:sp>
        <p:nvSpPr>
          <p:cNvPr id="101" name="Text 95"/>
          <p:cNvSpPr/>
          <p:nvPr/>
        </p:nvSpPr>
        <p:spPr>
          <a:xfrm>
            <a:off x="5175504" y="3442716"/>
            <a:ext cx="3529584"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Licence review gate before dataset ingestion</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Periodic dataset and licence audit</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AIBOM entry mandatory per dataset and adapter</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CycloneDX AI-BOM · SPDX · FOSSA</a:t>
            </a:r>
            <a:endParaRPr lang="en-US" sz="630" dirty="0"/>
          </a:p>
        </p:txBody>
      </p:sp>
      <p:sp>
        <p:nvSpPr>
          <p:cNvPr id="102" name="Shape 96"/>
          <p:cNvSpPr/>
          <p:nvPr/>
        </p:nvSpPr>
        <p:spPr>
          <a:xfrm>
            <a:off x="2478024" y="3959352"/>
            <a:ext cx="2615184" cy="502920"/>
          </a:xfrm>
          <a:prstGeom prst="rect">
            <a:avLst/>
          </a:prstGeom>
          <a:solidFill>
            <a:srgbClr val="FFFFFF"/>
          </a:solidFill>
          <a:ln w="9525">
            <a:solidFill>
              <a:srgbClr val="DCDCDC"/>
            </a:solidFill>
            <a:prstDash val="solid"/>
          </a:ln>
        </p:spPr>
      </p:sp>
      <p:sp>
        <p:nvSpPr>
          <p:cNvPr id="103" name="Shape 97"/>
          <p:cNvSpPr/>
          <p:nvPr/>
        </p:nvSpPr>
        <p:spPr>
          <a:xfrm>
            <a:off x="5111496" y="3959352"/>
            <a:ext cx="3657600" cy="502920"/>
          </a:xfrm>
          <a:prstGeom prst="rect">
            <a:avLst/>
          </a:prstGeom>
          <a:solidFill>
            <a:srgbClr val="FFFFFF"/>
          </a:solidFill>
          <a:ln w="9525">
            <a:solidFill>
              <a:srgbClr val="DCDCDC"/>
            </a:solidFill>
            <a:prstDash val="solid"/>
          </a:ln>
        </p:spPr>
      </p:sp>
      <p:sp>
        <p:nvSpPr>
          <p:cNvPr id="104" name="Shape 98"/>
          <p:cNvSpPr/>
          <p:nvPr/>
        </p:nvSpPr>
        <p:spPr>
          <a:xfrm>
            <a:off x="2532888" y="4105656"/>
            <a:ext cx="173736" cy="173736"/>
          </a:xfrm>
          <a:prstGeom prst="ellipse">
            <a:avLst/>
          </a:prstGeom>
          <a:solidFill>
            <a:srgbClr val="441887"/>
          </a:solidFill>
          <a:ln w="12700">
            <a:solidFill>
              <a:srgbClr val="441887"/>
            </a:solidFill>
            <a:prstDash val="solid"/>
          </a:ln>
        </p:spPr>
      </p:sp>
      <p:sp>
        <p:nvSpPr>
          <p:cNvPr id="105" name="Text 99"/>
          <p:cNvSpPr/>
          <p:nvPr/>
        </p:nvSpPr>
        <p:spPr>
          <a:xfrm>
            <a:off x="2532888" y="4105656"/>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5</a:t>
            </a:r>
            <a:endParaRPr lang="en-US" sz="700" dirty="0"/>
          </a:p>
        </p:txBody>
      </p:sp>
      <p:pic>
        <p:nvPicPr>
          <p:cNvPr id="106" name="Image 4" descr="preencoded.png">    </p:cNvPr>
          <p:cNvPicPr>
            <a:picLocks noChangeAspect="1"/>
          </p:cNvPicPr>
          <p:nvPr/>
        </p:nvPicPr>
        <p:blipFill>
          <a:blip r:embed="rId5"/>
          <a:stretch>
            <a:fillRect/>
          </a:stretch>
        </p:blipFill>
        <p:spPr>
          <a:xfrm>
            <a:off x="2743200" y="4105656"/>
            <a:ext cx="173736" cy="173736"/>
          </a:xfrm>
          <a:prstGeom prst="rect">
            <a:avLst/>
          </a:prstGeom>
        </p:spPr>
      </p:pic>
      <p:sp>
        <p:nvSpPr>
          <p:cNvPr id="107" name="Text 100"/>
          <p:cNvSpPr/>
          <p:nvPr/>
        </p:nvSpPr>
        <p:spPr>
          <a:xfrm>
            <a:off x="2962656" y="3977640"/>
            <a:ext cx="2075688"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Model or embedding theft by extraction</a:t>
            </a:r>
            <a:endParaRPr lang="en-US" sz="660" dirty="0"/>
          </a:p>
        </p:txBody>
      </p:sp>
      <p:sp>
        <p:nvSpPr>
          <p:cNvPr id="108" name="Text 101"/>
          <p:cNvSpPr/>
          <p:nvPr/>
        </p:nvSpPr>
        <p:spPr>
          <a:xfrm>
            <a:off x="2962656" y="4215384"/>
            <a:ext cx="2075688"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LLM10   ·   AML.T0024.002 Extract ML Model</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MEASURE 2.7</a:t>
            </a:r>
            <a:endParaRPr lang="en-US" sz="580" dirty="0"/>
          </a:p>
        </p:txBody>
      </p:sp>
      <p:sp>
        <p:nvSpPr>
          <p:cNvPr id="109" name="Text 102"/>
          <p:cNvSpPr/>
          <p:nvPr/>
        </p:nvSpPr>
        <p:spPr>
          <a:xfrm>
            <a:off x="5175504" y="3959352"/>
            <a:ext cx="3529584"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Export restriction; keys held in a broker</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Rate and volume anomaly on the inference API</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Per-key quotas and an egress allow-list</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AWS WAF · Cloudflare · HashiCorp Vault</a:t>
            </a:r>
            <a:endParaRPr lang="en-US" sz="630" dirty="0"/>
          </a:p>
        </p:txBody>
      </p:sp>
      <p:sp>
        <p:nvSpPr>
          <p:cNvPr id="110" name="Shape 103"/>
          <p:cNvSpPr/>
          <p:nvPr/>
        </p:nvSpPr>
        <p:spPr>
          <a:xfrm>
            <a:off x="2478024" y="4475988"/>
            <a:ext cx="2615184" cy="502920"/>
          </a:xfrm>
          <a:prstGeom prst="rect">
            <a:avLst/>
          </a:prstGeom>
          <a:solidFill>
            <a:srgbClr val="F6F6F6"/>
          </a:solidFill>
          <a:ln w="9525">
            <a:solidFill>
              <a:srgbClr val="DCDCDC"/>
            </a:solidFill>
            <a:prstDash val="solid"/>
          </a:ln>
        </p:spPr>
      </p:sp>
      <p:sp>
        <p:nvSpPr>
          <p:cNvPr id="111" name="Shape 104"/>
          <p:cNvSpPr/>
          <p:nvPr/>
        </p:nvSpPr>
        <p:spPr>
          <a:xfrm>
            <a:off x="5111496" y="4475988"/>
            <a:ext cx="3657600" cy="502920"/>
          </a:xfrm>
          <a:prstGeom prst="rect">
            <a:avLst/>
          </a:prstGeom>
          <a:solidFill>
            <a:srgbClr val="F6F6F6"/>
          </a:solidFill>
          <a:ln w="9525">
            <a:solidFill>
              <a:srgbClr val="DCDCDC"/>
            </a:solidFill>
            <a:prstDash val="solid"/>
          </a:ln>
        </p:spPr>
      </p:sp>
      <p:sp>
        <p:nvSpPr>
          <p:cNvPr id="112" name="Shape 105"/>
          <p:cNvSpPr/>
          <p:nvPr/>
        </p:nvSpPr>
        <p:spPr>
          <a:xfrm>
            <a:off x="2532888" y="4622292"/>
            <a:ext cx="173736" cy="173736"/>
          </a:xfrm>
          <a:prstGeom prst="ellipse">
            <a:avLst/>
          </a:prstGeom>
          <a:solidFill>
            <a:srgbClr val="441887"/>
          </a:solidFill>
          <a:ln w="12700">
            <a:solidFill>
              <a:srgbClr val="441887"/>
            </a:solidFill>
            <a:prstDash val="solid"/>
          </a:ln>
        </p:spPr>
      </p:sp>
      <p:sp>
        <p:nvSpPr>
          <p:cNvPr id="113" name="Text 106"/>
          <p:cNvSpPr/>
          <p:nvPr/>
        </p:nvSpPr>
        <p:spPr>
          <a:xfrm>
            <a:off x="2532888" y="4622292"/>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6</a:t>
            </a:r>
            <a:endParaRPr lang="en-US" sz="700" dirty="0"/>
          </a:p>
        </p:txBody>
      </p:sp>
      <p:pic>
        <p:nvPicPr>
          <p:cNvPr id="114" name="Image 5" descr="preencoded.png">    </p:cNvPr>
          <p:cNvPicPr>
            <a:picLocks noChangeAspect="1"/>
          </p:cNvPicPr>
          <p:nvPr/>
        </p:nvPicPr>
        <p:blipFill>
          <a:blip r:embed="rId6"/>
          <a:stretch>
            <a:fillRect/>
          </a:stretch>
        </p:blipFill>
        <p:spPr>
          <a:xfrm>
            <a:off x="2743200" y="4622292"/>
            <a:ext cx="173736" cy="173736"/>
          </a:xfrm>
          <a:prstGeom prst="rect">
            <a:avLst/>
          </a:prstGeom>
        </p:spPr>
      </p:pic>
      <p:sp>
        <p:nvSpPr>
          <p:cNvPr id="115" name="Text 107"/>
          <p:cNvSpPr/>
          <p:nvPr/>
        </p:nvSpPr>
        <p:spPr>
          <a:xfrm>
            <a:off x="2962656" y="4494276"/>
            <a:ext cx="2075688"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Silent vendor model update invalidating validation</a:t>
            </a:r>
            <a:endParaRPr lang="en-US" sz="660" dirty="0"/>
          </a:p>
        </p:txBody>
      </p:sp>
      <p:sp>
        <p:nvSpPr>
          <p:cNvPr id="116" name="Text 108"/>
          <p:cNvSpPr/>
          <p:nvPr/>
        </p:nvSpPr>
        <p:spPr>
          <a:xfrm>
            <a:off x="2962656" y="4732020"/>
            <a:ext cx="2075688"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LLM03   ·   AML.T0010.001 ML Supply Chain: Software</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MANAGE 4.1</a:t>
            </a:r>
            <a:endParaRPr lang="en-US" sz="580" dirty="0"/>
          </a:p>
        </p:txBody>
      </p:sp>
      <p:sp>
        <p:nvSpPr>
          <p:cNvPr id="117" name="Text 109"/>
          <p:cNvSpPr/>
          <p:nvPr/>
        </p:nvSpPr>
        <p:spPr>
          <a:xfrm>
            <a:off x="5175504" y="4475988"/>
            <a:ext cx="3529584"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Contractual notice of material model change</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Eval regression run on every version change</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Version pin plus a staged promotion gate</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MLflow Registry · Weights &amp; Biases · Bedrock / Azure OpenAI pinning</a:t>
            </a:r>
            <a:endParaRPr lang="en-US" sz="630" dirty="0"/>
          </a:p>
        </p:txBody>
      </p:sp>
      <p:sp>
        <p:nvSpPr>
          <p:cNvPr id="118" name="Shape 110"/>
          <p:cNvSpPr/>
          <p:nvPr/>
        </p:nvSpPr>
        <p:spPr>
          <a:xfrm>
            <a:off x="274320" y="5468112"/>
            <a:ext cx="8595360" cy="402336"/>
          </a:xfrm>
          <a:prstGeom prst="roundRect">
            <a:avLst>
              <a:gd name="adj" fmla="val 9091"/>
            </a:avLst>
          </a:prstGeom>
          <a:solidFill>
            <a:srgbClr val="ECE8F3"/>
          </a:solidFill>
          <a:ln w="15875">
            <a:solidFill>
              <a:srgbClr val="441887"/>
            </a:solidFill>
            <a:prstDash val="solid"/>
          </a:ln>
        </p:spPr>
      </p:sp>
      <p:sp>
        <p:nvSpPr>
          <p:cNvPr id="119" name="Text 111"/>
          <p:cNvSpPr/>
          <p:nvPr/>
        </p:nvSpPr>
        <p:spPr>
          <a:xfrm>
            <a:off x="402336" y="5468112"/>
            <a:ext cx="8339328" cy="402336"/>
          </a:xfrm>
          <a:prstGeom prst="rect">
            <a:avLst/>
          </a:prstGeom>
          <a:noFill/>
          <a:ln/>
        </p:spPr>
        <p:txBody>
          <a:bodyPr wrap="square" lIns="0" tIns="0" rIns="0" bIns="0" rtlCol="0" anchor="ctr"/>
          <a:lstStyle/>
          <a:p>
            <a:pPr algn="l" indent="0" marL="0">
              <a:lnSpc>
                <a:spcPts val="960"/>
              </a:lnSpc>
              <a:buNone/>
            </a:pPr>
            <a:r>
              <a:rPr lang="en-US" sz="800" b="1" dirty="0">
                <a:solidFill>
                  <a:srgbClr val="441887"/>
                </a:solidFill>
                <a:latin typeface="Arial" pitchFamily="34" charset="0"/>
                <a:ea typeface="Arial" pitchFamily="34" charset="-122"/>
                <a:cs typeface="Arial" pitchFamily="34" charset="-120"/>
              </a:rPr>
              <a:t>BOTTOM LINE · </a:t>
            </a:r>
            <a:pPr algn="l" indent="0" marL="0">
              <a:lnSpc>
                <a:spcPts val="960"/>
              </a:lnSpc>
              <a:buNone/>
            </a:pPr>
            <a:r>
              <a:rPr lang="en-US" sz="800" dirty="0">
                <a:solidFill>
                  <a:srgbClr val="565656"/>
                </a:solidFill>
                <a:latin typeface="Arial" pitchFamily="34" charset="0"/>
                <a:ea typeface="Arial" pitchFamily="34" charset="-122"/>
                <a:cs typeface="Arial" pitchFamily="34" charset="-120"/>
              </a:rPr>
              <a:t>the dominant risk at this layer is an unverified model supply chain, because you buy this layer rather than build it. Prevent it by pulling only from trusted registries with signature verification and pinned versions. Detect it with a hash-mismatch alert on every artifact pull and an eval regression run on every version change.</a:t>
            </a:r>
            <a:endParaRPr lang="en-US" sz="800" dirty="0"/>
          </a:p>
        </p:txBody>
      </p:sp>
      <p:sp>
        <p:nvSpPr>
          <p:cNvPr id="120" name="Text 112"/>
          <p:cNvSpPr/>
          <p:nvPr/>
        </p:nvSpPr>
        <p:spPr>
          <a:xfrm>
            <a:off x="457200" y="5943600"/>
            <a:ext cx="8229600" cy="310896"/>
          </a:xfrm>
          <a:prstGeom prst="rect">
            <a:avLst/>
          </a:prstGeom>
          <a:noFill/>
          <a:ln/>
        </p:spPr>
        <p:txBody>
          <a:bodyPr wrap="square" lIns="0" tIns="0" rIns="0" bIns="0" rtlCol="0" anchor="ctr"/>
          <a:lstStyle/>
          <a:p>
            <a:pPr algn="ctr" indent="0" marL="0">
              <a:buNone/>
            </a:pPr>
            <a:r>
              <a:rPr lang="en-US" sz="650" i="1" dirty="0">
                <a:solidFill>
                  <a:srgbClr val="9A9A9A"/>
                </a:solidFill>
                <a:latin typeface="Arial" pitchFamily="34" charset="0"/>
                <a:ea typeface="Arial" pitchFamily="34" charset="-122"/>
                <a:cs typeface="Arial" pitchFamily="34" charset="-120"/>
              </a:rPr>
              <a:t>OWASP identifiers follow the OWASP Top 10 for LLM Applications and ATLAS identifiers the MITRE ATLAS matrix; verify both against the current published versions. NIST AI RMF subcategory mappings are the author's derivation, not an official crosswalk. Products named are examples of each control category, not recommendations.</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57200" y="146304"/>
            <a:ext cx="8229600" cy="402336"/>
          </a:xfrm>
          <a:prstGeom prst="rect">
            <a:avLst/>
          </a:prstGeom>
          <a:noFill/>
          <a:ln/>
        </p:spPr>
        <p:txBody>
          <a:bodyPr wrap="square" rtlCol="0" anchor="ctr"/>
          <a:lstStyle/>
          <a:p>
            <a:pPr algn="ctr" indent="0" marL="0">
              <a:buNone/>
            </a:pPr>
            <a:r>
              <a:rPr lang="en-US" sz="2600" b="1" dirty="0">
                <a:solidFill>
                  <a:srgbClr val="3872E0"/>
                </a:solidFill>
                <a:latin typeface="Arial" pitchFamily="34" charset="0"/>
                <a:ea typeface="Arial" pitchFamily="34" charset="-122"/>
                <a:cs typeface="Arial" pitchFamily="34" charset="-120"/>
              </a:rPr>
              <a:t>3.  Agentic AI System — Risk, Control and Tooling</a:t>
            </a:r>
            <a:endParaRPr lang="en-US" sz="2600" dirty="0"/>
          </a:p>
        </p:txBody>
      </p:sp>
      <p:sp>
        <p:nvSpPr>
          <p:cNvPr id="3" name="Text 1"/>
          <p:cNvSpPr/>
          <p:nvPr/>
        </p:nvSpPr>
        <p:spPr>
          <a:xfrm>
            <a:off x="457200" y="576072"/>
            <a:ext cx="8229600" cy="228600"/>
          </a:xfrm>
          <a:prstGeom prst="rect">
            <a:avLst/>
          </a:prstGeom>
          <a:noFill/>
          <a:ln/>
        </p:spPr>
        <p:txBody>
          <a:bodyPr wrap="square" lIns="0" tIns="0" rIns="0" bIns="0" rtlCol="0" anchor="ctr"/>
          <a:lstStyle/>
          <a:p>
            <a:pPr algn="ctr" indent="0" marL="0">
              <a:buNone/>
            </a:pPr>
            <a:r>
              <a:rPr lang="en-US" sz="1150" dirty="0">
                <a:solidFill>
                  <a:srgbClr val="888888"/>
                </a:solidFill>
                <a:latin typeface="Arial" pitchFamily="34" charset="0"/>
                <a:ea typeface="Arial" pitchFamily="34" charset="-122"/>
                <a:cs typeface="Arial" pitchFamily="34" charset="-120"/>
              </a:rPr>
              <a:t>LLM core · planning · memory · tools &amp; data · action and execution privileges</a:t>
            </a:r>
            <a:endParaRPr lang="en-US" sz="1150" dirty="0"/>
          </a:p>
        </p:txBody>
      </p:sp>
      <p:sp>
        <p:nvSpPr>
          <p:cNvPr id="4" name="Shape 2"/>
          <p:cNvSpPr/>
          <p:nvPr/>
        </p:nvSpPr>
        <p:spPr>
          <a:xfrm>
            <a:off x="0" y="950976"/>
            <a:ext cx="9144000" cy="0"/>
          </a:xfrm>
          <a:prstGeom prst="line">
            <a:avLst/>
          </a:prstGeom>
          <a:noFill/>
          <a:ln w="22225">
            <a:solidFill>
              <a:srgbClr val="003767"/>
            </a:solidFill>
            <a:prstDash val="solid"/>
          </a:ln>
        </p:spPr>
      </p:sp>
      <p:sp>
        <p:nvSpPr>
          <p:cNvPr id="5" name="Shape 3"/>
          <p:cNvSpPr/>
          <p:nvPr/>
        </p:nvSpPr>
        <p:spPr>
          <a:xfrm>
            <a:off x="0" y="6355080"/>
            <a:ext cx="9144000" cy="0"/>
          </a:xfrm>
          <a:prstGeom prst="line">
            <a:avLst/>
          </a:prstGeom>
          <a:noFill/>
          <a:ln w="22225">
            <a:solidFill>
              <a:srgbClr val="003767"/>
            </a:solidFill>
            <a:prstDash val="solid"/>
          </a:ln>
        </p:spPr>
      </p:sp>
      <p:sp>
        <p:nvSpPr>
          <p:cNvPr id="6" name="Text 4"/>
          <p:cNvSpPr/>
          <p:nvPr/>
        </p:nvSpPr>
        <p:spPr>
          <a:xfrm>
            <a:off x="320040" y="6419088"/>
            <a:ext cx="2011680" cy="182880"/>
          </a:xfrm>
          <a:prstGeom prst="rect">
            <a:avLst/>
          </a:prstGeom>
          <a:noFill/>
          <a:ln/>
        </p:spPr>
        <p:txBody>
          <a:bodyPr wrap="square" lIns="0" tIns="0" rIns="0" bIns="0" rtlCol="0" anchor="ctr"/>
          <a:lstStyle/>
          <a:p>
            <a:pPr algn="l" indent="0" marL="0">
              <a:buNone/>
            </a:pPr>
            <a:r>
              <a:rPr lang="en-US" sz="800" dirty="0">
                <a:solidFill>
                  <a:srgbClr val="000000"/>
                </a:solidFill>
                <a:latin typeface="Arial" pitchFamily="34" charset="0"/>
                <a:ea typeface="Arial" pitchFamily="34" charset="-122"/>
                <a:cs typeface="Arial" pitchFamily="34" charset="-120"/>
              </a:rPr>
              <a:t>2026 DSP 5</a:t>
            </a:r>
            <a:endParaRPr lang="en-US" sz="800" dirty="0"/>
          </a:p>
        </p:txBody>
      </p:sp>
      <p:sp>
        <p:nvSpPr>
          <p:cNvPr id="7" name="Shape 5"/>
          <p:cNvSpPr/>
          <p:nvPr/>
        </p:nvSpPr>
        <p:spPr>
          <a:xfrm>
            <a:off x="274320" y="1078992"/>
            <a:ext cx="1737360" cy="4151376"/>
          </a:xfrm>
          <a:prstGeom prst="roundRect">
            <a:avLst>
              <a:gd name="adj" fmla="val 2632"/>
            </a:avLst>
          </a:prstGeom>
          <a:solidFill>
            <a:srgbClr val="FBF9FE"/>
          </a:solidFill>
          <a:ln w="19050">
            <a:solidFill>
              <a:srgbClr val="D0BCDF"/>
            </a:solidFill>
            <a:prstDash val="solid"/>
          </a:ln>
        </p:spPr>
      </p:sp>
      <p:sp>
        <p:nvSpPr>
          <p:cNvPr id="8" name="Shape 6"/>
          <p:cNvSpPr/>
          <p:nvPr/>
        </p:nvSpPr>
        <p:spPr>
          <a:xfrm>
            <a:off x="274320" y="1078992"/>
            <a:ext cx="1737360" cy="310896"/>
          </a:xfrm>
          <a:prstGeom prst="roundRect">
            <a:avLst>
              <a:gd name="adj" fmla="val 17647"/>
            </a:avLst>
          </a:prstGeom>
          <a:solidFill>
            <a:srgbClr val="DEC1E6"/>
          </a:solidFill>
          <a:ln w="12700">
            <a:solidFill>
              <a:srgbClr val="DEC1E6"/>
            </a:solidFill>
            <a:prstDash val="solid"/>
          </a:ln>
        </p:spPr>
      </p:sp>
      <p:sp>
        <p:nvSpPr>
          <p:cNvPr id="9" name="Text 7"/>
          <p:cNvSpPr/>
          <p:nvPr/>
        </p:nvSpPr>
        <p:spPr>
          <a:xfrm>
            <a:off x="274320" y="1078992"/>
            <a:ext cx="1737360"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1.  INPUTS</a:t>
            </a:r>
            <a:endParaRPr lang="en-US" sz="1150" dirty="0"/>
          </a:p>
        </p:txBody>
      </p:sp>
      <p:sp>
        <p:nvSpPr>
          <p:cNvPr id="10" name="Text 8"/>
          <p:cNvSpPr/>
          <p:nvPr/>
        </p:nvSpPr>
        <p:spPr>
          <a:xfrm>
            <a:off x="329184" y="1499616"/>
            <a:ext cx="1627632" cy="201168"/>
          </a:xfrm>
          <a:prstGeom prst="rect">
            <a:avLst/>
          </a:prstGeom>
          <a:noFill/>
          <a:ln/>
        </p:spPr>
        <p:txBody>
          <a:bodyPr wrap="square" lIns="0" tIns="0" rIns="0" bIns="0" rtlCol="0" anchor="ctr"/>
          <a:lstStyle/>
          <a:p>
            <a:pPr algn="ctr" indent="0" marL="0">
              <a:buNone/>
            </a:pPr>
            <a:r>
              <a:rPr lang="en-US" sz="1050" b="1" dirty="0">
                <a:solidFill>
                  <a:srgbClr val="CDB8DD"/>
                </a:solidFill>
                <a:latin typeface="Arial" pitchFamily="34" charset="0"/>
                <a:ea typeface="Arial" pitchFamily="34" charset="-122"/>
                <a:cs typeface="Arial" pitchFamily="34" charset="-120"/>
              </a:rPr>
              <a:t>User prompt</a:t>
            </a:r>
            <a:endParaRPr lang="en-US" sz="1050" dirty="0"/>
          </a:p>
        </p:txBody>
      </p:sp>
      <p:sp>
        <p:nvSpPr>
          <p:cNvPr id="11" name="Text 9"/>
          <p:cNvSpPr/>
          <p:nvPr/>
        </p:nvSpPr>
        <p:spPr>
          <a:xfrm>
            <a:off x="320040" y="1737360"/>
            <a:ext cx="1645920" cy="1444752"/>
          </a:xfrm>
          <a:prstGeom prst="rect">
            <a:avLst/>
          </a:prstGeom>
          <a:noFill/>
          <a:ln/>
        </p:spPr>
        <p:txBody>
          <a:bodyPr wrap="square" lIns="0" tIns="0" rIns="0" bIns="0" rtlCol="0" anchor="ctr"/>
          <a:lstStyle/>
          <a:p>
            <a:pPr algn="ctr" indent="0" marL="0">
              <a:lnSpc>
                <a:spcPts val="1800"/>
              </a:lnSpc>
              <a:buNone/>
            </a:pPr>
            <a:r>
              <a:rPr lang="en-US" sz="1000" dirty="0">
                <a:solidFill>
                  <a:srgbClr val="CDB8DD"/>
                </a:solidFill>
                <a:latin typeface="Arial" pitchFamily="34" charset="0"/>
                <a:ea typeface="Arial" pitchFamily="34" charset="-122"/>
                <a:cs typeface="Arial" pitchFamily="34" charset="-120"/>
              </a:rPr>
              <a:t>Operating context</a:t>
            </a:r>
            <a:endParaRPr lang="en-US" sz="1000" dirty="0"/>
          </a:p>
          <a:p>
            <a:pPr algn="ctr" indent="0" marL="0">
              <a:lnSpc>
                <a:spcPts val="1800"/>
              </a:lnSpc>
              <a:buNone/>
            </a:pPr>
            <a:r>
              <a:rPr lang="en-US" sz="1000" dirty="0">
                <a:solidFill>
                  <a:srgbClr val="CDB8DD"/>
                </a:solidFill>
                <a:latin typeface="Arial" pitchFamily="34" charset="0"/>
                <a:ea typeface="Arial" pitchFamily="34" charset="-122"/>
                <a:cs typeface="Arial" pitchFamily="34" charset="-120"/>
              </a:rPr>
              <a:t>Config parameters</a:t>
            </a:r>
            <a:endParaRPr lang="en-US" sz="1000" dirty="0"/>
          </a:p>
          <a:p>
            <a:pPr algn="ctr" indent="0" marL="0">
              <a:lnSpc>
                <a:spcPts val="1800"/>
              </a:lnSpc>
              <a:buNone/>
            </a:pPr>
            <a:r>
              <a:rPr lang="en-US" sz="1000" dirty="0">
                <a:solidFill>
                  <a:srgbClr val="CDB8DD"/>
                </a:solidFill>
                <a:latin typeface="Arial" pitchFamily="34" charset="0"/>
                <a:ea typeface="Arial" pitchFamily="34" charset="-122"/>
                <a:cs typeface="Arial" pitchFamily="34" charset="-120"/>
              </a:rPr>
              <a:t>Audio / video</a:t>
            </a:r>
            <a:endParaRPr lang="en-US" sz="1000" dirty="0"/>
          </a:p>
          <a:p>
            <a:pPr algn="ctr" indent="0" marL="0">
              <a:lnSpc>
                <a:spcPts val="1800"/>
              </a:lnSpc>
              <a:buNone/>
            </a:pPr>
            <a:r>
              <a:rPr lang="en-US" sz="1000" dirty="0">
                <a:solidFill>
                  <a:srgbClr val="CDB8DD"/>
                </a:solidFill>
                <a:latin typeface="Arial" pitchFamily="34" charset="0"/>
                <a:ea typeface="Arial" pitchFamily="34" charset="-122"/>
                <a:cs typeface="Arial" pitchFamily="34" charset="-120"/>
              </a:rPr>
              <a:t>Documents</a:t>
            </a:r>
            <a:endParaRPr lang="en-US" sz="1000" dirty="0"/>
          </a:p>
          <a:p>
            <a:pPr algn="ctr" indent="0" marL="0">
              <a:lnSpc>
                <a:spcPts val="1800"/>
              </a:lnSpc>
              <a:buNone/>
            </a:pPr>
            <a:r>
              <a:rPr lang="en-US" sz="1000" dirty="0">
                <a:solidFill>
                  <a:srgbClr val="CDB8DD"/>
                </a:solidFill>
                <a:latin typeface="Arial" pitchFamily="34" charset="0"/>
                <a:ea typeface="Arial" pitchFamily="34" charset="-122"/>
                <a:cs typeface="Arial" pitchFamily="34" charset="-120"/>
              </a:rPr>
              <a:t>Vector / RAG data</a:t>
            </a:r>
            <a:endParaRPr lang="en-US" sz="1000" dirty="0"/>
          </a:p>
          <a:p>
            <a:pPr algn="ctr" indent="0" marL="0">
              <a:lnSpc>
                <a:spcPts val="1800"/>
              </a:lnSpc>
              <a:buNone/>
            </a:pPr>
            <a:r>
              <a:rPr lang="en-US" sz="1000" dirty="0">
                <a:solidFill>
                  <a:srgbClr val="CDB8DD"/>
                </a:solidFill>
                <a:latin typeface="Arial" pitchFamily="34" charset="0"/>
                <a:ea typeface="Arial" pitchFamily="34" charset="-122"/>
                <a:cs typeface="Arial" pitchFamily="34" charset="-120"/>
              </a:rPr>
              <a:t>Trigger conditions</a:t>
            </a:r>
            <a:endParaRPr lang="en-US" sz="1000" dirty="0"/>
          </a:p>
        </p:txBody>
      </p:sp>
      <p:sp>
        <p:nvSpPr>
          <p:cNvPr id="12" name="Shape 10"/>
          <p:cNvSpPr/>
          <p:nvPr/>
        </p:nvSpPr>
        <p:spPr>
          <a:xfrm>
            <a:off x="493776" y="3218688"/>
            <a:ext cx="1298448" cy="0"/>
          </a:xfrm>
          <a:prstGeom prst="line">
            <a:avLst/>
          </a:prstGeom>
          <a:noFill/>
          <a:ln w="12700">
            <a:solidFill>
              <a:srgbClr val="CDB8DD"/>
            </a:solidFill>
            <a:prstDash val="dash"/>
          </a:ln>
        </p:spPr>
      </p:sp>
      <p:sp>
        <p:nvSpPr>
          <p:cNvPr id="13" name="Shape 11"/>
          <p:cNvSpPr/>
          <p:nvPr/>
        </p:nvSpPr>
        <p:spPr>
          <a:xfrm>
            <a:off x="274320" y="3364992"/>
            <a:ext cx="1737360" cy="310896"/>
          </a:xfrm>
          <a:prstGeom prst="roundRect">
            <a:avLst>
              <a:gd name="adj" fmla="val 17647"/>
            </a:avLst>
          </a:prstGeom>
          <a:solidFill>
            <a:srgbClr val="C7BADB"/>
          </a:solidFill>
          <a:ln w="12700">
            <a:solidFill>
              <a:srgbClr val="C7BADB"/>
            </a:solidFill>
            <a:prstDash val="solid"/>
          </a:ln>
        </p:spPr>
      </p:sp>
      <p:sp>
        <p:nvSpPr>
          <p:cNvPr id="14" name="Text 12"/>
          <p:cNvSpPr/>
          <p:nvPr/>
        </p:nvSpPr>
        <p:spPr>
          <a:xfrm>
            <a:off x="274320" y="3364992"/>
            <a:ext cx="1737360"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2.  TRAINING</a:t>
            </a:r>
            <a:endParaRPr lang="en-US" sz="1150" dirty="0"/>
          </a:p>
        </p:txBody>
      </p:sp>
      <p:sp>
        <p:nvSpPr>
          <p:cNvPr id="15" name="Text 13"/>
          <p:cNvSpPr/>
          <p:nvPr/>
        </p:nvSpPr>
        <p:spPr>
          <a:xfrm>
            <a:off x="320040" y="3822192"/>
            <a:ext cx="1645920" cy="987552"/>
          </a:xfrm>
          <a:prstGeom prst="rect">
            <a:avLst/>
          </a:prstGeom>
          <a:noFill/>
          <a:ln/>
        </p:spPr>
        <p:txBody>
          <a:bodyPr wrap="square" lIns="0" tIns="0" rIns="0" bIns="0" rtlCol="0" anchor="ctr"/>
          <a:lstStyle/>
          <a:p>
            <a:pPr algn="ctr" indent="0" marL="0">
              <a:lnSpc>
                <a:spcPts val="1800"/>
              </a:lnSpc>
              <a:buNone/>
            </a:pPr>
            <a:r>
              <a:rPr lang="en-US" sz="1000" dirty="0">
                <a:solidFill>
                  <a:srgbClr val="C3B5D9"/>
                </a:solidFill>
                <a:latin typeface="Arial" pitchFamily="34" charset="0"/>
                <a:ea typeface="Arial" pitchFamily="34" charset="-122"/>
                <a:cs typeface="Arial" pitchFamily="34" charset="-120"/>
              </a:rPr>
              <a:t>Training data</a:t>
            </a:r>
            <a:endParaRPr lang="en-US" sz="1000" dirty="0"/>
          </a:p>
          <a:p>
            <a:pPr algn="ctr" indent="0" marL="0">
              <a:lnSpc>
                <a:spcPts val="1800"/>
              </a:lnSpc>
              <a:buNone/>
            </a:pPr>
            <a:r>
              <a:rPr lang="en-US" sz="1000" dirty="0">
                <a:solidFill>
                  <a:srgbClr val="C3B5D9"/>
                </a:solidFill>
                <a:latin typeface="Arial" pitchFamily="34" charset="0"/>
                <a:ea typeface="Arial" pitchFamily="34" charset="-122"/>
                <a:cs typeface="Arial" pitchFamily="34" charset="-120"/>
              </a:rPr>
              <a:t>Algorithms</a:t>
            </a:r>
            <a:endParaRPr lang="en-US" sz="1000" dirty="0"/>
          </a:p>
          <a:p>
            <a:pPr algn="ctr" indent="0" marL="0">
              <a:lnSpc>
                <a:spcPts val="1800"/>
              </a:lnSpc>
              <a:buNone/>
            </a:pPr>
            <a:r>
              <a:rPr lang="en-US" sz="1000" dirty="0">
                <a:solidFill>
                  <a:srgbClr val="C3B5D9"/>
                </a:solidFill>
                <a:latin typeface="Arial" pitchFamily="34" charset="0"/>
                <a:ea typeface="Arial" pitchFamily="34" charset="-122"/>
                <a:cs typeface="Arial" pitchFamily="34" charset="-120"/>
              </a:rPr>
              <a:t>Pre-trained LLM</a:t>
            </a:r>
            <a:endParaRPr lang="en-US" sz="1000" dirty="0"/>
          </a:p>
          <a:p>
            <a:pPr algn="ctr" indent="0" marL="0">
              <a:lnSpc>
                <a:spcPts val="1800"/>
              </a:lnSpc>
              <a:buNone/>
            </a:pPr>
            <a:r>
              <a:rPr lang="en-US" sz="1000" dirty="0">
                <a:solidFill>
                  <a:srgbClr val="C3B5D9"/>
                </a:solidFill>
                <a:latin typeface="Arial" pitchFamily="34" charset="0"/>
                <a:ea typeface="Arial" pitchFamily="34" charset="-122"/>
                <a:cs typeface="Arial" pitchFamily="34" charset="-120"/>
              </a:rPr>
              <a:t>Fine-tuning data</a:t>
            </a:r>
            <a:endParaRPr lang="en-US" sz="1000" dirty="0"/>
          </a:p>
        </p:txBody>
      </p:sp>
      <p:sp>
        <p:nvSpPr>
          <p:cNvPr id="16" name="Shape 14"/>
          <p:cNvSpPr/>
          <p:nvPr/>
        </p:nvSpPr>
        <p:spPr>
          <a:xfrm>
            <a:off x="2212848" y="1078992"/>
            <a:ext cx="4718304" cy="4151376"/>
          </a:xfrm>
          <a:prstGeom prst="roundRect">
            <a:avLst>
              <a:gd name="adj" fmla="val 881"/>
            </a:avLst>
          </a:prstGeom>
          <a:solidFill>
            <a:srgbClr val="EAF0FD"/>
          </a:solidFill>
          <a:ln w="22225">
            <a:solidFill>
              <a:srgbClr val="3872E0"/>
            </a:solidFill>
            <a:prstDash val="solid"/>
          </a:ln>
        </p:spPr>
      </p:sp>
      <p:sp>
        <p:nvSpPr>
          <p:cNvPr id="17" name="Shape 15"/>
          <p:cNvSpPr/>
          <p:nvPr/>
        </p:nvSpPr>
        <p:spPr>
          <a:xfrm>
            <a:off x="2212848" y="1078992"/>
            <a:ext cx="4718304" cy="310896"/>
          </a:xfrm>
          <a:prstGeom prst="roundRect">
            <a:avLst>
              <a:gd name="adj" fmla="val 17647"/>
            </a:avLst>
          </a:prstGeom>
          <a:solidFill>
            <a:srgbClr val="3872E0"/>
          </a:solidFill>
          <a:ln w="12700">
            <a:solidFill>
              <a:srgbClr val="3872E0"/>
            </a:solidFill>
            <a:prstDash val="solid"/>
          </a:ln>
        </p:spPr>
      </p:sp>
      <p:sp>
        <p:nvSpPr>
          <p:cNvPr id="18" name="Text 16"/>
          <p:cNvSpPr/>
          <p:nvPr/>
        </p:nvSpPr>
        <p:spPr>
          <a:xfrm>
            <a:off x="2212848" y="1078992"/>
            <a:ext cx="4718304"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3.  AGENTIC AI SYSTEM  (CISA / ASD ACSC — Figure 1)</a:t>
            </a:r>
            <a:endParaRPr lang="en-US" sz="1150" dirty="0"/>
          </a:p>
        </p:txBody>
      </p:sp>
      <p:sp>
        <p:nvSpPr>
          <p:cNvPr id="19" name="Shape 17"/>
          <p:cNvSpPr/>
          <p:nvPr/>
        </p:nvSpPr>
        <p:spPr>
          <a:xfrm>
            <a:off x="2487168" y="1499616"/>
            <a:ext cx="4169664" cy="731520"/>
          </a:xfrm>
          <a:prstGeom prst="roundRect">
            <a:avLst>
              <a:gd name="adj" fmla="val 6250"/>
            </a:avLst>
          </a:prstGeom>
          <a:solidFill>
            <a:srgbClr val="FFFFFF"/>
          </a:solidFill>
          <a:ln w="19050">
            <a:solidFill>
              <a:srgbClr val="3872E0"/>
            </a:solidFill>
            <a:prstDash val="solid"/>
          </a:ln>
        </p:spPr>
      </p:sp>
      <p:sp>
        <p:nvSpPr>
          <p:cNvPr id="20" name="Text 18"/>
          <p:cNvSpPr/>
          <p:nvPr/>
        </p:nvSpPr>
        <p:spPr>
          <a:xfrm>
            <a:off x="2487168" y="1554480"/>
            <a:ext cx="4169664" cy="219456"/>
          </a:xfrm>
          <a:prstGeom prst="rect">
            <a:avLst/>
          </a:prstGeom>
          <a:noFill/>
          <a:ln/>
        </p:spPr>
        <p:txBody>
          <a:bodyPr wrap="square" lIns="0" tIns="0" rIns="0" bIns="0" rtlCol="0" anchor="ctr"/>
          <a:lstStyle/>
          <a:p>
            <a:pPr algn="ctr" indent="0" marL="0">
              <a:buNone/>
            </a:pPr>
            <a:r>
              <a:rPr lang="en-US" sz="1300" b="1" dirty="0">
                <a:solidFill>
                  <a:srgbClr val="20469C"/>
                </a:solidFill>
                <a:latin typeface="Arial" pitchFamily="34" charset="0"/>
                <a:ea typeface="Arial" pitchFamily="34" charset="-122"/>
                <a:cs typeface="Arial" pitchFamily="34" charset="-120"/>
              </a:rPr>
              <a:t>LLM Core — Statistical Model</a:t>
            </a:r>
            <a:endParaRPr lang="en-US" sz="1300" dirty="0"/>
          </a:p>
        </p:txBody>
      </p:sp>
      <p:sp>
        <p:nvSpPr>
          <p:cNvPr id="21" name="Text 19"/>
          <p:cNvSpPr/>
          <p:nvPr/>
        </p:nvSpPr>
        <p:spPr>
          <a:xfrm>
            <a:off x="2487168" y="1773936"/>
            <a:ext cx="4169664" cy="182880"/>
          </a:xfrm>
          <a:prstGeom prst="rect">
            <a:avLst/>
          </a:prstGeom>
          <a:noFill/>
          <a:ln/>
        </p:spPr>
        <p:txBody>
          <a:bodyPr wrap="square" lIns="0" tIns="0" rIns="0" bIns="0" rtlCol="0" anchor="ctr"/>
          <a:lstStyle/>
          <a:p>
            <a:pPr algn="ctr" indent="0" marL="0">
              <a:buNone/>
            </a:pPr>
            <a:r>
              <a:rPr lang="en-US" sz="950" dirty="0">
                <a:solidFill>
                  <a:srgbClr val="20469C"/>
                </a:solidFill>
                <a:latin typeface="Arial" pitchFamily="34" charset="0"/>
                <a:ea typeface="Arial" pitchFamily="34" charset="-122"/>
                <a:cs typeface="Arial" pitchFamily="34" charset="-120"/>
              </a:rPr>
              <a:t>Interprets world state · reasons · plans · decides · takes actions</a:t>
            </a:r>
            <a:endParaRPr lang="en-US" sz="950" dirty="0"/>
          </a:p>
        </p:txBody>
      </p:sp>
      <p:sp>
        <p:nvSpPr>
          <p:cNvPr id="22" name="Text 20"/>
          <p:cNvSpPr/>
          <p:nvPr/>
        </p:nvSpPr>
        <p:spPr>
          <a:xfrm>
            <a:off x="2487168" y="1956816"/>
            <a:ext cx="4169664" cy="182880"/>
          </a:xfrm>
          <a:prstGeom prst="rect">
            <a:avLst/>
          </a:prstGeom>
          <a:noFill/>
          <a:ln/>
        </p:spPr>
        <p:txBody>
          <a:bodyPr wrap="square" lIns="0" tIns="0" rIns="0" bIns="0" rtlCol="0" anchor="ctr"/>
          <a:lstStyle/>
          <a:p>
            <a:pPr algn="ctr" indent="0" marL="0">
              <a:buNone/>
            </a:pPr>
            <a:r>
              <a:rPr lang="en-US" sz="950" dirty="0">
                <a:solidFill>
                  <a:srgbClr val="3872E0"/>
                </a:solidFill>
                <a:latin typeface="Arial" pitchFamily="34" charset="0"/>
                <a:ea typeface="Arial" pitchFamily="34" charset="-122"/>
                <a:cs typeface="Arial" pitchFamily="34" charset="-120"/>
              </a:rPr>
              <a:t>Pursues measurable goals from user directions autonomously</a:t>
            </a:r>
            <a:endParaRPr lang="en-US" sz="950" dirty="0"/>
          </a:p>
        </p:txBody>
      </p:sp>
      <p:sp>
        <p:nvSpPr>
          <p:cNvPr id="23" name="Shape 21"/>
          <p:cNvSpPr/>
          <p:nvPr/>
        </p:nvSpPr>
        <p:spPr>
          <a:xfrm>
            <a:off x="2414016" y="2377440"/>
            <a:ext cx="1365504" cy="1261872"/>
          </a:xfrm>
          <a:prstGeom prst="roundRect">
            <a:avLst>
              <a:gd name="adj" fmla="val 3623"/>
            </a:avLst>
          </a:prstGeom>
          <a:solidFill>
            <a:srgbClr val="EBF5EA"/>
          </a:solidFill>
          <a:ln w="15875">
            <a:solidFill>
              <a:srgbClr val="457C3C"/>
            </a:solidFill>
            <a:prstDash val="solid"/>
          </a:ln>
        </p:spPr>
      </p:sp>
      <p:sp>
        <p:nvSpPr>
          <p:cNvPr id="24" name="Text 22"/>
          <p:cNvSpPr/>
          <p:nvPr/>
        </p:nvSpPr>
        <p:spPr>
          <a:xfrm>
            <a:off x="2414016" y="2450592"/>
            <a:ext cx="1365504" cy="201168"/>
          </a:xfrm>
          <a:prstGeom prst="rect">
            <a:avLst/>
          </a:prstGeom>
          <a:noFill/>
          <a:ln/>
        </p:spPr>
        <p:txBody>
          <a:bodyPr wrap="square" lIns="0" tIns="0" rIns="0" bIns="0" rtlCol="0" anchor="ctr"/>
          <a:lstStyle/>
          <a:p>
            <a:pPr algn="ctr" indent="0" marL="0">
              <a:buNone/>
            </a:pPr>
            <a:r>
              <a:rPr lang="en-US" sz="1100" b="1" dirty="0">
                <a:solidFill>
                  <a:srgbClr val="305D28"/>
                </a:solidFill>
                <a:latin typeface="Arial" pitchFamily="34" charset="0"/>
                <a:ea typeface="Arial" pitchFamily="34" charset="-122"/>
                <a:cs typeface="Arial" pitchFamily="34" charset="-120"/>
              </a:rPr>
              <a:t>PLANNING</a:t>
            </a:r>
            <a:endParaRPr lang="en-US" sz="1100" dirty="0"/>
          </a:p>
        </p:txBody>
      </p:sp>
      <p:sp>
        <p:nvSpPr>
          <p:cNvPr id="25" name="Text 23"/>
          <p:cNvSpPr/>
          <p:nvPr/>
        </p:nvSpPr>
        <p:spPr>
          <a:xfrm>
            <a:off x="2450592" y="2706624"/>
            <a:ext cx="1292352" cy="859536"/>
          </a:xfrm>
          <a:prstGeom prst="rect">
            <a:avLst/>
          </a:prstGeom>
          <a:noFill/>
          <a:ln/>
        </p:spPr>
        <p:txBody>
          <a:bodyPr wrap="square" lIns="0" tIns="0" rIns="0" bIns="0" rtlCol="0" anchor="ctr"/>
          <a:lstStyle/>
          <a:p>
            <a:pPr algn="ctr" indent="0" marL="0">
              <a:lnSpc>
                <a:spcPts val="1400"/>
              </a:lnSpc>
              <a:buNone/>
            </a:pPr>
            <a:r>
              <a:rPr lang="en-US" sz="900" dirty="0">
                <a:solidFill>
                  <a:srgbClr val="305D28"/>
                </a:solidFill>
                <a:latin typeface="Arial" pitchFamily="34" charset="0"/>
                <a:ea typeface="Arial" pitchFamily="34" charset="-122"/>
                <a:cs typeface="Arial" pitchFamily="34" charset="-120"/>
              </a:rPr>
              <a:t>Decomposes goals into</a:t>
            </a:r>
            <a:endParaRPr lang="en-US" sz="900" dirty="0"/>
          </a:p>
          <a:p>
            <a:pPr algn="ctr" indent="0" marL="0">
              <a:lnSpc>
                <a:spcPts val="1400"/>
              </a:lnSpc>
              <a:buNone/>
            </a:pPr>
            <a:r>
              <a:rPr lang="en-US" sz="900" dirty="0">
                <a:solidFill>
                  <a:srgbClr val="305D28"/>
                </a:solidFill>
                <a:latin typeface="Arial" pitchFamily="34" charset="0"/>
                <a:ea typeface="Arial" pitchFamily="34" charset="-122"/>
                <a:cs typeface="Arial" pitchFamily="34" charset="-120"/>
              </a:rPr>
              <a:t>multi-step execution plans</a:t>
            </a:r>
            <a:endParaRPr lang="en-US" sz="900" dirty="0"/>
          </a:p>
          <a:p>
            <a:pPr algn="ctr" indent="0" marL="0">
              <a:lnSpc>
                <a:spcPts val="1400"/>
              </a:lnSpc>
              <a:buNone/>
            </a:pPr>
            <a:r>
              <a:rPr lang="en-US" sz="900" dirty="0">
                <a:solidFill>
                  <a:srgbClr val="305D28"/>
                </a:solidFill>
                <a:latin typeface="Arial" pitchFamily="34" charset="0"/>
                <a:ea typeface="Arial" pitchFamily="34" charset="-122"/>
                <a:cs typeface="Arial" pitchFamily="34" charset="-120"/>
              </a:rPr>
              <a:t>Can spawn sub-agents</a:t>
            </a:r>
            <a:endParaRPr lang="en-US" sz="900" dirty="0"/>
          </a:p>
          <a:p>
            <a:pPr algn="ctr" indent="0" marL="0">
              <a:lnSpc>
                <a:spcPts val="1400"/>
              </a:lnSpc>
              <a:buNone/>
            </a:pPr>
            <a:r>
              <a:rPr lang="en-US" sz="900" dirty="0">
                <a:solidFill>
                  <a:srgbClr val="305D28"/>
                </a:solidFill>
                <a:latin typeface="Arial" pitchFamily="34" charset="0"/>
                <a:ea typeface="Arial" pitchFamily="34" charset="-122"/>
                <a:cs typeface="Arial" pitchFamily="34" charset="-120"/>
              </a:rPr>
              <a:t>for specialist sub-tasks</a:t>
            </a:r>
            <a:endParaRPr lang="en-US" sz="900" dirty="0"/>
          </a:p>
        </p:txBody>
      </p:sp>
      <p:sp>
        <p:nvSpPr>
          <p:cNvPr id="26" name="Shape 24"/>
          <p:cNvSpPr/>
          <p:nvPr/>
        </p:nvSpPr>
        <p:spPr>
          <a:xfrm>
            <a:off x="3889248" y="2377440"/>
            <a:ext cx="1365504" cy="1261872"/>
          </a:xfrm>
          <a:prstGeom prst="roundRect">
            <a:avLst>
              <a:gd name="adj" fmla="val 3623"/>
            </a:avLst>
          </a:prstGeom>
          <a:solidFill>
            <a:srgbClr val="FDF4E2"/>
          </a:solidFill>
          <a:ln w="15875">
            <a:solidFill>
              <a:srgbClr val="E68636"/>
            </a:solidFill>
            <a:prstDash val="solid"/>
          </a:ln>
        </p:spPr>
      </p:sp>
      <p:sp>
        <p:nvSpPr>
          <p:cNvPr id="27" name="Text 25"/>
          <p:cNvSpPr/>
          <p:nvPr/>
        </p:nvSpPr>
        <p:spPr>
          <a:xfrm>
            <a:off x="3889248" y="2450592"/>
            <a:ext cx="1365504" cy="201168"/>
          </a:xfrm>
          <a:prstGeom prst="rect">
            <a:avLst/>
          </a:prstGeom>
          <a:noFill/>
          <a:ln/>
        </p:spPr>
        <p:txBody>
          <a:bodyPr wrap="square" lIns="0" tIns="0" rIns="0" bIns="0" rtlCol="0" anchor="ctr"/>
          <a:lstStyle/>
          <a:p>
            <a:pPr algn="ctr" indent="0" marL="0">
              <a:buNone/>
            </a:pPr>
            <a:r>
              <a:rPr lang="en-US" sz="1100" b="1" dirty="0">
                <a:solidFill>
                  <a:srgbClr val="D55C26"/>
                </a:solidFill>
                <a:latin typeface="Arial" pitchFamily="34" charset="0"/>
                <a:ea typeface="Arial" pitchFamily="34" charset="-122"/>
                <a:cs typeface="Arial" pitchFamily="34" charset="-120"/>
              </a:rPr>
              <a:t>MEMORY</a:t>
            </a:r>
            <a:endParaRPr lang="en-US" sz="1100" dirty="0"/>
          </a:p>
        </p:txBody>
      </p:sp>
      <p:sp>
        <p:nvSpPr>
          <p:cNvPr id="28" name="Text 26"/>
          <p:cNvSpPr/>
          <p:nvPr/>
        </p:nvSpPr>
        <p:spPr>
          <a:xfrm>
            <a:off x="3925824" y="2706624"/>
            <a:ext cx="1292352" cy="859536"/>
          </a:xfrm>
          <a:prstGeom prst="rect">
            <a:avLst/>
          </a:prstGeom>
          <a:noFill/>
          <a:ln/>
        </p:spPr>
        <p:txBody>
          <a:bodyPr wrap="square" lIns="0" tIns="0" rIns="0" bIns="0" rtlCol="0" anchor="ctr"/>
          <a:lstStyle/>
          <a:p>
            <a:pPr algn="ctr" indent="0" marL="0">
              <a:lnSpc>
                <a:spcPts val="1400"/>
              </a:lnSpc>
              <a:buNone/>
            </a:pPr>
            <a:r>
              <a:rPr lang="en-US" sz="900" dirty="0">
                <a:solidFill>
                  <a:srgbClr val="D55C26"/>
                </a:solidFill>
                <a:latin typeface="Arial" pitchFamily="34" charset="0"/>
                <a:ea typeface="Arial" pitchFamily="34" charset="-122"/>
                <a:cs typeface="Arial" pitchFamily="34" charset="-120"/>
              </a:rPr>
              <a:t>Short-term (working ctx)</a:t>
            </a:r>
            <a:endParaRPr lang="en-US" sz="900" dirty="0"/>
          </a:p>
          <a:p>
            <a:pPr algn="ctr" indent="0" marL="0">
              <a:lnSpc>
                <a:spcPts val="1400"/>
              </a:lnSpc>
              <a:buNone/>
            </a:pPr>
            <a:r>
              <a:rPr lang="en-US" sz="900" dirty="0">
                <a:solidFill>
                  <a:srgbClr val="D55C26"/>
                </a:solidFill>
                <a:latin typeface="Arial" pitchFamily="34" charset="0"/>
                <a:ea typeface="Arial" pitchFamily="34" charset="-122"/>
                <a:cs typeface="Arial" pitchFamily="34" charset="-120"/>
              </a:rPr>
              <a:t>Long-term (knowledge)</a:t>
            </a:r>
            <a:endParaRPr lang="en-US" sz="900" dirty="0"/>
          </a:p>
          <a:p>
            <a:pPr algn="ctr" indent="0" marL="0">
              <a:lnSpc>
                <a:spcPts val="1400"/>
              </a:lnSpc>
              <a:buNone/>
            </a:pPr>
            <a:r>
              <a:rPr lang="en-US" sz="900" dirty="0">
                <a:solidFill>
                  <a:srgbClr val="D55C26"/>
                </a:solidFill>
                <a:latin typeface="Arial" pitchFamily="34" charset="0"/>
                <a:ea typeface="Arial" pitchFamily="34" charset="-122"/>
                <a:cs typeface="Arial" pitchFamily="34" charset="-120"/>
              </a:rPr>
              <a:t>External vector / RAG</a:t>
            </a:r>
            <a:endParaRPr lang="en-US" sz="900" dirty="0"/>
          </a:p>
          <a:p>
            <a:pPr algn="ctr" indent="0" marL="0">
              <a:lnSpc>
                <a:spcPts val="1400"/>
              </a:lnSpc>
              <a:buNone/>
            </a:pPr>
            <a:r>
              <a:rPr lang="en-US" sz="900" dirty="0">
                <a:solidFill>
                  <a:srgbClr val="D55C26"/>
                </a:solidFill>
                <a:latin typeface="Arial" pitchFamily="34" charset="0"/>
                <a:ea typeface="Arial" pitchFamily="34" charset="-122"/>
                <a:cs typeface="Arial" pitchFamily="34" charset="-120"/>
              </a:rPr>
              <a:t>Episodic memory store</a:t>
            </a:r>
            <a:endParaRPr lang="en-US" sz="900" dirty="0"/>
          </a:p>
        </p:txBody>
      </p:sp>
      <p:sp>
        <p:nvSpPr>
          <p:cNvPr id="29" name="Shape 27"/>
          <p:cNvSpPr/>
          <p:nvPr/>
        </p:nvSpPr>
        <p:spPr>
          <a:xfrm>
            <a:off x="5364480" y="2377440"/>
            <a:ext cx="1365504" cy="1261872"/>
          </a:xfrm>
          <a:prstGeom prst="roundRect">
            <a:avLst>
              <a:gd name="adj" fmla="val 3623"/>
            </a:avLst>
          </a:prstGeom>
          <a:solidFill>
            <a:srgbClr val="E6F2FC"/>
          </a:solidFill>
          <a:ln w="15875">
            <a:solidFill>
              <a:srgbClr val="3064BA"/>
            </a:solidFill>
            <a:prstDash val="solid"/>
          </a:ln>
        </p:spPr>
      </p:sp>
      <p:sp>
        <p:nvSpPr>
          <p:cNvPr id="30" name="Text 28"/>
          <p:cNvSpPr/>
          <p:nvPr/>
        </p:nvSpPr>
        <p:spPr>
          <a:xfrm>
            <a:off x="5364480" y="2450592"/>
            <a:ext cx="1365504" cy="201168"/>
          </a:xfrm>
          <a:prstGeom prst="rect">
            <a:avLst/>
          </a:prstGeom>
          <a:noFill/>
          <a:ln/>
        </p:spPr>
        <p:txBody>
          <a:bodyPr wrap="square" lIns="0" tIns="0" rIns="0" bIns="0" rtlCol="0" anchor="ctr"/>
          <a:lstStyle/>
          <a:p>
            <a:pPr algn="ctr" indent="0" marL="0">
              <a:buNone/>
            </a:pPr>
            <a:r>
              <a:rPr lang="en-US" sz="1100" b="1" dirty="0">
                <a:solidFill>
                  <a:srgbClr val="20469C"/>
                </a:solidFill>
                <a:latin typeface="Arial" pitchFamily="34" charset="0"/>
                <a:ea typeface="Arial" pitchFamily="34" charset="-122"/>
                <a:cs typeface="Arial" pitchFamily="34" charset="-120"/>
              </a:rPr>
              <a:t>TOOLS &amp; DATA</a:t>
            </a:r>
            <a:endParaRPr lang="en-US" sz="1100" dirty="0"/>
          </a:p>
        </p:txBody>
      </p:sp>
      <p:sp>
        <p:nvSpPr>
          <p:cNvPr id="31" name="Text 29"/>
          <p:cNvSpPr/>
          <p:nvPr/>
        </p:nvSpPr>
        <p:spPr>
          <a:xfrm>
            <a:off x="5401056" y="2706624"/>
            <a:ext cx="1292352" cy="859536"/>
          </a:xfrm>
          <a:prstGeom prst="rect">
            <a:avLst/>
          </a:prstGeom>
          <a:noFill/>
          <a:ln/>
        </p:spPr>
        <p:txBody>
          <a:bodyPr wrap="square" lIns="0" tIns="0" rIns="0" bIns="0" rtlCol="0" anchor="ctr"/>
          <a:lstStyle/>
          <a:p>
            <a:pPr algn="ctr" indent="0" marL="0">
              <a:lnSpc>
                <a:spcPts val="1400"/>
              </a:lnSpc>
              <a:buNone/>
            </a:pPr>
            <a:r>
              <a:rPr lang="en-US" sz="900" dirty="0">
                <a:solidFill>
                  <a:srgbClr val="20469C"/>
                </a:solidFill>
                <a:latin typeface="Arial" pitchFamily="34" charset="0"/>
                <a:ea typeface="Arial" pitchFamily="34" charset="-122"/>
                <a:cs typeface="Arial" pitchFamily="34" charset="-120"/>
              </a:rPr>
              <a:t>APIs · web · databases</a:t>
            </a:r>
            <a:endParaRPr lang="en-US" sz="900" dirty="0"/>
          </a:p>
          <a:p>
            <a:pPr algn="ctr" indent="0" marL="0">
              <a:lnSpc>
                <a:spcPts val="1400"/>
              </a:lnSpc>
              <a:buNone/>
            </a:pPr>
            <a:r>
              <a:rPr lang="en-US" sz="900" dirty="0">
                <a:solidFill>
                  <a:srgbClr val="20469C"/>
                </a:solidFill>
                <a:latin typeface="Arial" pitchFamily="34" charset="0"/>
                <a:ea typeface="Arial" pitchFamily="34" charset="-122"/>
                <a:cs typeface="Arial" pitchFamily="34" charset="-120"/>
              </a:rPr>
              <a:t>Code executors · files</a:t>
            </a:r>
            <a:endParaRPr lang="en-US" sz="900" dirty="0"/>
          </a:p>
          <a:p>
            <a:pPr algn="ctr" indent="0" marL="0">
              <a:lnSpc>
                <a:spcPts val="1400"/>
              </a:lnSpc>
              <a:buNone/>
            </a:pPr>
            <a:r>
              <a:rPr lang="en-US" sz="900" dirty="0">
                <a:solidFill>
                  <a:srgbClr val="20469C"/>
                </a:solidFill>
                <a:latin typeface="Arial" pitchFamily="34" charset="0"/>
                <a:ea typeface="Arial" pitchFamily="34" charset="-122"/>
                <a:cs typeface="Arial" pitchFamily="34" charset="-120"/>
              </a:rPr>
              <a:t>External data sources</a:t>
            </a:r>
            <a:endParaRPr lang="en-US" sz="900" dirty="0"/>
          </a:p>
          <a:p>
            <a:pPr algn="ctr" indent="0" marL="0">
              <a:lnSpc>
                <a:spcPts val="1400"/>
              </a:lnSpc>
              <a:buNone/>
            </a:pPr>
            <a:r>
              <a:rPr lang="en-US" sz="900" dirty="0">
                <a:solidFill>
                  <a:srgbClr val="20469C"/>
                </a:solidFill>
                <a:latin typeface="Arial" pitchFamily="34" charset="0"/>
                <a:ea typeface="Arial" pitchFamily="34" charset="-122"/>
                <a:cs typeface="Arial" pitchFamily="34" charset="-120"/>
              </a:rPr>
              <a:t>Sub-agents (actuators)</a:t>
            </a:r>
            <a:endParaRPr lang="en-US" sz="900" dirty="0"/>
          </a:p>
        </p:txBody>
      </p:sp>
      <p:sp>
        <p:nvSpPr>
          <p:cNvPr id="32" name="Shape 30"/>
          <p:cNvSpPr/>
          <p:nvPr/>
        </p:nvSpPr>
        <p:spPr>
          <a:xfrm>
            <a:off x="2414016" y="3767328"/>
            <a:ext cx="4315968" cy="530352"/>
          </a:xfrm>
          <a:prstGeom prst="roundRect">
            <a:avLst>
              <a:gd name="adj" fmla="val 8621"/>
            </a:avLst>
          </a:prstGeom>
          <a:solidFill>
            <a:srgbClr val="FEF8E4"/>
          </a:solidFill>
          <a:ln w="19050">
            <a:solidFill>
              <a:srgbClr val="EDAC46"/>
            </a:solidFill>
            <a:prstDash val="solid"/>
          </a:ln>
        </p:spPr>
      </p:sp>
      <p:sp>
        <p:nvSpPr>
          <p:cNvPr id="33" name="Text 31"/>
          <p:cNvSpPr/>
          <p:nvPr/>
        </p:nvSpPr>
        <p:spPr>
          <a:xfrm>
            <a:off x="2414016" y="3822192"/>
            <a:ext cx="4315968" cy="201168"/>
          </a:xfrm>
          <a:prstGeom prst="rect">
            <a:avLst/>
          </a:prstGeom>
          <a:noFill/>
          <a:ln/>
        </p:spPr>
        <p:txBody>
          <a:bodyPr wrap="square" lIns="0" tIns="0" rIns="0" bIns="0" rtlCol="0" anchor="ctr"/>
          <a:lstStyle/>
          <a:p>
            <a:pPr algn="ctr" indent="0" marL="0">
              <a:buNone/>
            </a:pPr>
            <a:r>
              <a:rPr lang="en-US" sz="1100" b="1" dirty="0">
                <a:solidFill>
                  <a:srgbClr val="D55C26"/>
                </a:solidFill>
                <a:latin typeface="Arial" pitchFamily="34" charset="0"/>
                <a:ea typeface="Arial" pitchFamily="34" charset="-122"/>
                <a:cs typeface="Arial" pitchFamily="34" charset="-120"/>
              </a:rPr>
              <a:t>ACTION &amp; EXECUTION PRIVILEGES</a:t>
            </a:r>
            <a:endParaRPr lang="en-US" sz="1100" dirty="0"/>
          </a:p>
        </p:txBody>
      </p:sp>
      <p:sp>
        <p:nvSpPr>
          <p:cNvPr id="34" name="Text 32"/>
          <p:cNvSpPr/>
          <p:nvPr/>
        </p:nvSpPr>
        <p:spPr>
          <a:xfrm>
            <a:off x="2468880" y="4023360"/>
            <a:ext cx="4206240" cy="219456"/>
          </a:xfrm>
          <a:prstGeom prst="rect">
            <a:avLst/>
          </a:prstGeom>
          <a:noFill/>
          <a:ln/>
        </p:spPr>
        <p:txBody>
          <a:bodyPr wrap="square" lIns="0" tIns="0" rIns="0" bIns="0" rtlCol="0" anchor="ctr"/>
          <a:lstStyle/>
          <a:p>
            <a:pPr algn="ctr" indent="0" marL="0">
              <a:buNone/>
            </a:pPr>
            <a:r>
              <a:rPr lang="en-US" sz="850" dirty="0">
                <a:solidFill>
                  <a:srgbClr val="D55C26"/>
                </a:solidFill>
                <a:latin typeface="Arial" pitchFamily="34" charset="0"/>
                <a:ea typeface="Arial" pitchFamily="34" charset="-122"/>
                <a:cs typeface="Arial" pitchFamily="34" charset="-120"/>
              </a:rPr>
              <a:t>Permissions to interact with tools, users, systems and operating environments · least privilege enforced</a:t>
            </a:r>
            <a:endParaRPr lang="en-US" sz="850" dirty="0"/>
          </a:p>
        </p:txBody>
      </p:sp>
      <p:sp>
        <p:nvSpPr>
          <p:cNvPr id="35" name="Text 33"/>
          <p:cNvSpPr/>
          <p:nvPr/>
        </p:nvSpPr>
        <p:spPr>
          <a:xfrm>
            <a:off x="2414016" y="4389120"/>
            <a:ext cx="4315968" cy="182880"/>
          </a:xfrm>
          <a:prstGeom prst="rect">
            <a:avLst/>
          </a:prstGeom>
          <a:noFill/>
          <a:ln/>
        </p:spPr>
        <p:txBody>
          <a:bodyPr wrap="square" lIns="0" tIns="0" rIns="0" bIns="0" rtlCol="0" anchor="ctr"/>
          <a:lstStyle/>
          <a:p>
            <a:pPr algn="l" indent="0" marL="0">
              <a:buNone/>
            </a:pPr>
            <a:r>
              <a:rPr lang="en-US" sz="900" b="1" dirty="0">
                <a:solidFill>
                  <a:srgbClr val="A82E26"/>
                </a:solidFill>
                <a:latin typeface="Arial" pitchFamily="34" charset="0"/>
                <a:ea typeface="Arial" pitchFamily="34" charset="-122"/>
                <a:cs typeface="Arial" pitchFamily="34" charset="-120"/>
              </a:rPr>
              <a:t>CISA / ASD ACSC RISK CATEGORIES:</a:t>
            </a:r>
            <a:endParaRPr lang="en-US" sz="900" dirty="0"/>
          </a:p>
        </p:txBody>
      </p:sp>
      <p:sp>
        <p:nvSpPr>
          <p:cNvPr id="36" name="Shape 34"/>
          <p:cNvSpPr/>
          <p:nvPr/>
        </p:nvSpPr>
        <p:spPr>
          <a:xfrm>
            <a:off x="2414016" y="4608576"/>
            <a:ext cx="804672" cy="292608"/>
          </a:xfrm>
          <a:prstGeom prst="roundRect">
            <a:avLst>
              <a:gd name="adj" fmla="val 18750"/>
            </a:avLst>
          </a:prstGeom>
          <a:solidFill>
            <a:srgbClr val="F9ECEB"/>
          </a:solidFill>
          <a:ln w="12700">
            <a:solidFill>
              <a:srgbClr val="E39E9C"/>
            </a:solidFill>
            <a:prstDash val="solid"/>
          </a:ln>
        </p:spPr>
      </p:sp>
      <p:sp>
        <p:nvSpPr>
          <p:cNvPr id="37" name="Text 35"/>
          <p:cNvSpPr/>
          <p:nvPr/>
        </p:nvSpPr>
        <p:spPr>
          <a:xfrm>
            <a:off x="2414016" y="4608576"/>
            <a:ext cx="804672" cy="292608"/>
          </a:xfrm>
          <a:prstGeom prst="rect">
            <a:avLst/>
          </a:prstGeom>
          <a:noFill/>
          <a:ln/>
        </p:spPr>
        <p:txBody>
          <a:bodyPr wrap="square" lIns="0" tIns="0" rIns="0" bIns="0" rtlCol="0" anchor="ctr"/>
          <a:lstStyle/>
          <a:p>
            <a:pPr algn="ctr" indent="0" marL="0">
              <a:buNone/>
            </a:pPr>
            <a:r>
              <a:rPr lang="en-US" sz="800" dirty="0">
                <a:solidFill>
                  <a:srgbClr val="A82E26"/>
                </a:solidFill>
                <a:latin typeface="Arial" pitchFamily="34" charset="0"/>
                <a:ea typeface="Arial" pitchFamily="34" charset="-122"/>
                <a:cs typeface="Arial" pitchFamily="34" charset="-120"/>
              </a:rPr>
              <a:t>Privilege</a:t>
            </a:r>
            <a:endParaRPr lang="en-US" sz="800" dirty="0"/>
          </a:p>
        </p:txBody>
      </p:sp>
      <p:sp>
        <p:nvSpPr>
          <p:cNvPr id="38" name="Shape 36"/>
          <p:cNvSpPr/>
          <p:nvPr/>
        </p:nvSpPr>
        <p:spPr>
          <a:xfrm>
            <a:off x="3291840" y="4608576"/>
            <a:ext cx="804672" cy="292608"/>
          </a:xfrm>
          <a:prstGeom prst="roundRect">
            <a:avLst>
              <a:gd name="adj" fmla="val 18750"/>
            </a:avLst>
          </a:prstGeom>
          <a:solidFill>
            <a:srgbClr val="F9ECEB"/>
          </a:solidFill>
          <a:ln w="12700">
            <a:solidFill>
              <a:srgbClr val="E39E9C"/>
            </a:solidFill>
            <a:prstDash val="solid"/>
          </a:ln>
        </p:spPr>
      </p:sp>
      <p:sp>
        <p:nvSpPr>
          <p:cNvPr id="39" name="Text 37"/>
          <p:cNvSpPr/>
          <p:nvPr/>
        </p:nvSpPr>
        <p:spPr>
          <a:xfrm>
            <a:off x="3291840" y="4608576"/>
            <a:ext cx="804672" cy="292608"/>
          </a:xfrm>
          <a:prstGeom prst="rect">
            <a:avLst/>
          </a:prstGeom>
          <a:noFill/>
          <a:ln/>
        </p:spPr>
        <p:txBody>
          <a:bodyPr wrap="square" lIns="0" tIns="0" rIns="0" bIns="0" rtlCol="0" anchor="ctr"/>
          <a:lstStyle/>
          <a:p>
            <a:pPr algn="ctr" indent="0" marL="0">
              <a:buNone/>
            </a:pPr>
            <a:r>
              <a:rPr lang="en-US" sz="800" dirty="0">
                <a:solidFill>
                  <a:srgbClr val="A82E26"/>
                </a:solidFill>
                <a:latin typeface="Arial" pitchFamily="34" charset="0"/>
                <a:ea typeface="Arial" pitchFamily="34" charset="-122"/>
                <a:cs typeface="Arial" pitchFamily="34" charset="-120"/>
              </a:rPr>
              <a:t>Design &amp; config</a:t>
            </a:r>
            <a:endParaRPr lang="en-US" sz="800" dirty="0"/>
          </a:p>
        </p:txBody>
      </p:sp>
      <p:sp>
        <p:nvSpPr>
          <p:cNvPr id="40" name="Shape 38"/>
          <p:cNvSpPr/>
          <p:nvPr/>
        </p:nvSpPr>
        <p:spPr>
          <a:xfrm>
            <a:off x="4169664" y="4608576"/>
            <a:ext cx="804672" cy="292608"/>
          </a:xfrm>
          <a:prstGeom prst="roundRect">
            <a:avLst>
              <a:gd name="adj" fmla="val 18750"/>
            </a:avLst>
          </a:prstGeom>
          <a:solidFill>
            <a:srgbClr val="F9ECEB"/>
          </a:solidFill>
          <a:ln w="12700">
            <a:solidFill>
              <a:srgbClr val="E39E9C"/>
            </a:solidFill>
            <a:prstDash val="solid"/>
          </a:ln>
        </p:spPr>
      </p:sp>
      <p:sp>
        <p:nvSpPr>
          <p:cNvPr id="41" name="Text 39"/>
          <p:cNvSpPr/>
          <p:nvPr/>
        </p:nvSpPr>
        <p:spPr>
          <a:xfrm>
            <a:off x="4169664" y="4608576"/>
            <a:ext cx="804672" cy="292608"/>
          </a:xfrm>
          <a:prstGeom prst="rect">
            <a:avLst/>
          </a:prstGeom>
          <a:noFill/>
          <a:ln/>
        </p:spPr>
        <p:txBody>
          <a:bodyPr wrap="square" lIns="0" tIns="0" rIns="0" bIns="0" rtlCol="0" anchor="ctr"/>
          <a:lstStyle/>
          <a:p>
            <a:pPr algn="ctr" indent="0" marL="0">
              <a:buNone/>
            </a:pPr>
            <a:r>
              <a:rPr lang="en-US" sz="800" dirty="0">
                <a:solidFill>
                  <a:srgbClr val="A82E26"/>
                </a:solidFill>
                <a:latin typeface="Arial" pitchFamily="34" charset="0"/>
                <a:ea typeface="Arial" pitchFamily="34" charset="-122"/>
                <a:cs typeface="Arial" pitchFamily="34" charset="-120"/>
              </a:rPr>
              <a:t>Behaviour</a:t>
            </a:r>
            <a:endParaRPr lang="en-US" sz="800" dirty="0"/>
          </a:p>
        </p:txBody>
      </p:sp>
      <p:sp>
        <p:nvSpPr>
          <p:cNvPr id="42" name="Shape 40"/>
          <p:cNvSpPr/>
          <p:nvPr/>
        </p:nvSpPr>
        <p:spPr>
          <a:xfrm>
            <a:off x="5047488" y="4608576"/>
            <a:ext cx="804672" cy="292608"/>
          </a:xfrm>
          <a:prstGeom prst="roundRect">
            <a:avLst>
              <a:gd name="adj" fmla="val 18750"/>
            </a:avLst>
          </a:prstGeom>
          <a:solidFill>
            <a:srgbClr val="F9ECEB"/>
          </a:solidFill>
          <a:ln w="12700">
            <a:solidFill>
              <a:srgbClr val="E39E9C"/>
            </a:solidFill>
            <a:prstDash val="solid"/>
          </a:ln>
        </p:spPr>
      </p:sp>
      <p:sp>
        <p:nvSpPr>
          <p:cNvPr id="43" name="Text 41"/>
          <p:cNvSpPr/>
          <p:nvPr/>
        </p:nvSpPr>
        <p:spPr>
          <a:xfrm>
            <a:off x="5047488" y="4608576"/>
            <a:ext cx="804672" cy="292608"/>
          </a:xfrm>
          <a:prstGeom prst="rect">
            <a:avLst/>
          </a:prstGeom>
          <a:noFill/>
          <a:ln/>
        </p:spPr>
        <p:txBody>
          <a:bodyPr wrap="square" lIns="0" tIns="0" rIns="0" bIns="0" rtlCol="0" anchor="ctr"/>
          <a:lstStyle/>
          <a:p>
            <a:pPr algn="ctr" indent="0" marL="0">
              <a:buNone/>
            </a:pPr>
            <a:r>
              <a:rPr lang="en-US" sz="800" dirty="0">
                <a:solidFill>
                  <a:srgbClr val="A82E26"/>
                </a:solidFill>
                <a:latin typeface="Arial" pitchFamily="34" charset="0"/>
                <a:ea typeface="Arial" pitchFamily="34" charset="-122"/>
                <a:cs typeface="Arial" pitchFamily="34" charset="-120"/>
              </a:rPr>
              <a:t>Structural</a:t>
            </a:r>
            <a:endParaRPr lang="en-US" sz="800" dirty="0"/>
          </a:p>
        </p:txBody>
      </p:sp>
      <p:sp>
        <p:nvSpPr>
          <p:cNvPr id="44" name="Shape 42"/>
          <p:cNvSpPr/>
          <p:nvPr/>
        </p:nvSpPr>
        <p:spPr>
          <a:xfrm>
            <a:off x="5925312" y="4608576"/>
            <a:ext cx="804672" cy="292608"/>
          </a:xfrm>
          <a:prstGeom prst="roundRect">
            <a:avLst>
              <a:gd name="adj" fmla="val 18750"/>
            </a:avLst>
          </a:prstGeom>
          <a:solidFill>
            <a:srgbClr val="F9ECEB"/>
          </a:solidFill>
          <a:ln w="12700">
            <a:solidFill>
              <a:srgbClr val="E39E9C"/>
            </a:solidFill>
            <a:prstDash val="solid"/>
          </a:ln>
        </p:spPr>
      </p:sp>
      <p:sp>
        <p:nvSpPr>
          <p:cNvPr id="45" name="Text 43"/>
          <p:cNvSpPr/>
          <p:nvPr/>
        </p:nvSpPr>
        <p:spPr>
          <a:xfrm>
            <a:off x="5925312" y="4608576"/>
            <a:ext cx="804672" cy="292608"/>
          </a:xfrm>
          <a:prstGeom prst="rect">
            <a:avLst/>
          </a:prstGeom>
          <a:noFill/>
          <a:ln/>
        </p:spPr>
        <p:txBody>
          <a:bodyPr wrap="square" lIns="0" tIns="0" rIns="0" bIns="0" rtlCol="0" anchor="ctr"/>
          <a:lstStyle/>
          <a:p>
            <a:pPr algn="ctr" indent="0" marL="0">
              <a:buNone/>
            </a:pPr>
            <a:r>
              <a:rPr lang="en-US" sz="800" dirty="0">
                <a:solidFill>
                  <a:srgbClr val="A82E26"/>
                </a:solidFill>
                <a:latin typeface="Arial" pitchFamily="34" charset="0"/>
                <a:ea typeface="Arial" pitchFamily="34" charset="-122"/>
                <a:cs typeface="Arial" pitchFamily="34" charset="-120"/>
              </a:rPr>
              <a:t>Accountability</a:t>
            </a:r>
            <a:endParaRPr lang="en-US" sz="800" dirty="0"/>
          </a:p>
        </p:txBody>
      </p:sp>
      <p:sp>
        <p:nvSpPr>
          <p:cNvPr id="46" name="Shape 44"/>
          <p:cNvSpPr/>
          <p:nvPr/>
        </p:nvSpPr>
        <p:spPr>
          <a:xfrm>
            <a:off x="7132320" y="1078992"/>
            <a:ext cx="1737360" cy="4151376"/>
          </a:xfrm>
          <a:prstGeom prst="roundRect">
            <a:avLst>
              <a:gd name="adj" fmla="val 2632"/>
            </a:avLst>
          </a:prstGeom>
          <a:solidFill>
            <a:srgbClr val="F8FBFE"/>
          </a:solidFill>
          <a:ln w="19050">
            <a:solidFill>
              <a:srgbClr val="C1D1EA"/>
            </a:solidFill>
            <a:prstDash val="solid"/>
          </a:ln>
        </p:spPr>
      </p:sp>
      <p:sp>
        <p:nvSpPr>
          <p:cNvPr id="47" name="Shape 45"/>
          <p:cNvSpPr/>
          <p:nvPr/>
        </p:nvSpPr>
        <p:spPr>
          <a:xfrm>
            <a:off x="7132320" y="1078992"/>
            <a:ext cx="1737360" cy="310896"/>
          </a:xfrm>
          <a:prstGeom prst="roundRect">
            <a:avLst>
              <a:gd name="adj" fmla="val 17647"/>
            </a:avLst>
          </a:prstGeom>
          <a:solidFill>
            <a:srgbClr val="C1D1EA"/>
          </a:solidFill>
          <a:ln w="12700">
            <a:solidFill>
              <a:srgbClr val="C1D1EA"/>
            </a:solidFill>
            <a:prstDash val="solid"/>
          </a:ln>
        </p:spPr>
      </p:sp>
      <p:sp>
        <p:nvSpPr>
          <p:cNvPr id="48" name="Text 46"/>
          <p:cNvSpPr/>
          <p:nvPr/>
        </p:nvSpPr>
        <p:spPr>
          <a:xfrm>
            <a:off x="7132320" y="1078992"/>
            <a:ext cx="1737360"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4.  OUTPUTS</a:t>
            </a:r>
            <a:endParaRPr lang="en-US" sz="1150" dirty="0"/>
          </a:p>
        </p:txBody>
      </p:sp>
      <p:sp>
        <p:nvSpPr>
          <p:cNvPr id="49" name="Text 47"/>
          <p:cNvSpPr/>
          <p:nvPr/>
        </p:nvSpPr>
        <p:spPr>
          <a:xfrm>
            <a:off x="7187184" y="1499616"/>
            <a:ext cx="1627632" cy="201168"/>
          </a:xfrm>
          <a:prstGeom prst="rect">
            <a:avLst/>
          </a:prstGeom>
          <a:noFill/>
          <a:ln/>
        </p:spPr>
        <p:txBody>
          <a:bodyPr wrap="square" lIns="0" tIns="0" rIns="0" bIns="0" rtlCol="0" anchor="ctr"/>
          <a:lstStyle/>
          <a:p>
            <a:pPr algn="ctr" indent="0" marL="0">
              <a:buNone/>
            </a:pPr>
            <a:r>
              <a:rPr lang="en-US" sz="1050" b="1" dirty="0">
                <a:solidFill>
                  <a:srgbClr val="BDCDE9"/>
                </a:solidFill>
                <a:latin typeface="Arial" pitchFamily="34" charset="0"/>
                <a:ea typeface="Arial" pitchFamily="34" charset="-122"/>
                <a:cs typeface="Arial" pitchFamily="34" charset="-120"/>
              </a:rPr>
              <a:t>Responses</a:t>
            </a:r>
            <a:endParaRPr lang="en-US" sz="1050" dirty="0"/>
          </a:p>
        </p:txBody>
      </p:sp>
      <p:sp>
        <p:nvSpPr>
          <p:cNvPr id="50" name="Text 48"/>
          <p:cNvSpPr/>
          <p:nvPr/>
        </p:nvSpPr>
        <p:spPr>
          <a:xfrm>
            <a:off x="7178040" y="1719072"/>
            <a:ext cx="1645920" cy="758952"/>
          </a:xfrm>
          <a:prstGeom prst="rect">
            <a:avLst/>
          </a:prstGeom>
          <a:noFill/>
          <a:ln/>
        </p:spPr>
        <p:txBody>
          <a:bodyPr wrap="square" lIns="0" tIns="0" rIns="0" bIns="0" rtlCol="0" anchor="ctr"/>
          <a:lstStyle/>
          <a:p>
            <a:pPr algn="ctr" indent="0" marL="0">
              <a:lnSpc>
                <a:spcPts val="1800"/>
              </a:lnSpc>
              <a:buNone/>
            </a:pPr>
            <a:r>
              <a:rPr lang="en-US" sz="1000" dirty="0">
                <a:solidFill>
                  <a:srgbClr val="BDCDE9"/>
                </a:solidFill>
                <a:latin typeface="Arial" pitchFamily="34" charset="0"/>
                <a:ea typeface="Arial" pitchFamily="34" charset="-122"/>
                <a:cs typeface="Arial" pitchFamily="34" charset="-120"/>
              </a:rPr>
              <a:t>Text · code</a:t>
            </a:r>
            <a:endParaRPr lang="en-US" sz="1000" dirty="0"/>
          </a:p>
          <a:p>
            <a:pPr algn="ctr" indent="0" marL="0">
              <a:lnSpc>
                <a:spcPts val="1800"/>
              </a:lnSpc>
              <a:buNone/>
            </a:pPr>
            <a:r>
              <a:rPr lang="en-US" sz="1000" dirty="0">
                <a:solidFill>
                  <a:srgbClr val="BDCDE9"/>
                </a:solidFill>
                <a:latin typeface="Arial" pitchFamily="34" charset="0"/>
                <a:ea typeface="Arial" pitchFamily="34" charset="-122"/>
                <a:cs typeface="Arial" pitchFamily="34" charset="-120"/>
              </a:rPr>
              <a:t>Documents</a:t>
            </a:r>
            <a:endParaRPr lang="en-US" sz="1000" dirty="0"/>
          </a:p>
          <a:p>
            <a:pPr algn="ctr" indent="0" marL="0">
              <a:lnSpc>
                <a:spcPts val="1800"/>
              </a:lnSpc>
              <a:buNone/>
            </a:pPr>
            <a:r>
              <a:rPr lang="en-US" sz="1000" dirty="0">
                <a:solidFill>
                  <a:srgbClr val="BDCDE9"/>
                </a:solidFill>
                <a:latin typeface="Arial" pitchFamily="34" charset="0"/>
                <a:ea typeface="Arial" pitchFamily="34" charset="-122"/>
                <a:cs typeface="Arial" pitchFamily="34" charset="-120"/>
              </a:rPr>
              <a:t>Data &amp; reports</a:t>
            </a:r>
            <a:endParaRPr lang="en-US" sz="1000" dirty="0"/>
          </a:p>
        </p:txBody>
      </p:sp>
      <p:sp>
        <p:nvSpPr>
          <p:cNvPr id="51" name="Shape 49"/>
          <p:cNvSpPr/>
          <p:nvPr/>
        </p:nvSpPr>
        <p:spPr>
          <a:xfrm>
            <a:off x="7351776" y="2468880"/>
            <a:ext cx="1298448" cy="0"/>
          </a:xfrm>
          <a:prstGeom prst="line">
            <a:avLst/>
          </a:prstGeom>
          <a:noFill/>
          <a:ln w="12700">
            <a:solidFill>
              <a:srgbClr val="BDCDE9"/>
            </a:solidFill>
            <a:prstDash val="dash"/>
          </a:ln>
        </p:spPr>
      </p:sp>
      <p:sp>
        <p:nvSpPr>
          <p:cNvPr id="52" name="Text 50"/>
          <p:cNvSpPr/>
          <p:nvPr/>
        </p:nvSpPr>
        <p:spPr>
          <a:xfrm>
            <a:off x="7187184" y="2596896"/>
            <a:ext cx="1627632" cy="201168"/>
          </a:xfrm>
          <a:prstGeom prst="rect">
            <a:avLst/>
          </a:prstGeom>
          <a:noFill/>
          <a:ln/>
        </p:spPr>
        <p:txBody>
          <a:bodyPr wrap="square" lIns="0" tIns="0" rIns="0" bIns="0" rtlCol="0" anchor="ctr"/>
          <a:lstStyle/>
          <a:p>
            <a:pPr algn="ctr" indent="0" marL="0">
              <a:buNone/>
            </a:pPr>
            <a:r>
              <a:rPr lang="en-US" sz="1050" b="1" dirty="0">
                <a:solidFill>
                  <a:srgbClr val="BDCDE9"/>
                </a:solidFill>
                <a:latin typeface="Arial" pitchFamily="34" charset="0"/>
                <a:ea typeface="Arial" pitchFamily="34" charset="-122"/>
                <a:cs typeface="Arial" pitchFamily="34" charset="-120"/>
              </a:rPr>
              <a:t>Actions</a:t>
            </a:r>
            <a:endParaRPr lang="en-US" sz="1050" dirty="0"/>
          </a:p>
        </p:txBody>
      </p:sp>
      <p:sp>
        <p:nvSpPr>
          <p:cNvPr id="53" name="Text 51"/>
          <p:cNvSpPr/>
          <p:nvPr/>
        </p:nvSpPr>
        <p:spPr>
          <a:xfrm>
            <a:off x="7178040" y="2816352"/>
            <a:ext cx="1645920" cy="987552"/>
          </a:xfrm>
          <a:prstGeom prst="rect">
            <a:avLst/>
          </a:prstGeom>
          <a:noFill/>
          <a:ln/>
        </p:spPr>
        <p:txBody>
          <a:bodyPr wrap="square" lIns="0" tIns="0" rIns="0" bIns="0" rtlCol="0" anchor="ctr"/>
          <a:lstStyle/>
          <a:p>
            <a:pPr algn="ctr" indent="0" marL="0">
              <a:lnSpc>
                <a:spcPts val="1800"/>
              </a:lnSpc>
              <a:buNone/>
            </a:pPr>
            <a:r>
              <a:rPr lang="en-US" sz="1000" dirty="0">
                <a:solidFill>
                  <a:srgbClr val="BDCDE9"/>
                </a:solidFill>
                <a:latin typeface="Arial" pitchFamily="34" charset="0"/>
                <a:ea typeface="Arial" pitchFamily="34" charset="-122"/>
                <a:cs typeface="Arial" pitchFamily="34" charset="-120"/>
              </a:rPr>
              <a:t>Tool invocations</a:t>
            </a:r>
            <a:endParaRPr lang="en-US" sz="1000" dirty="0"/>
          </a:p>
          <a:p>
            <a:pPr algn="ctr" indent="0" marL="0">
              <a:lnSpc>
                <a:spcPts val="1800"/>
              </a:lnSpc>
              <a:buNone/>
            </a:pPr>
            <a:r>
              <a:rPr lang="en-US" sz="1000" dirty="0">
                <a:solidFill>
                  <a:srgbClr val="BDCDE9"/>
                </a:solidFill>
                <a:latin typeface="Arial" pitchFamily="34" charset="0"/>
                <a:ea typeface="Arial" pitchFamily="34" charset="-122"/>
                <a:cs typeface="Arial" pitchFamily="34" charset="-120"/>
              </a:rPr>
              <a:t>File / DB writes</a:t>
            </a:r>
            <a:endParaRPr lang="en-US" sz="1000" dirty="0"/>
          </a:p>
          <a:p>
            <a:pPr algn="ctr" indent="0" marL="0">
              <a:lnSpc>
                <a:spcPts val="1800"/>
              </a:lnSpc>
              <a:buNone/>
            </a:pPr>
            <a:r>
              <a:rPr lang="en-US" sz="1000" dirty="0">
                <a:solidFill>
                  <a:srgbClr val="BDCDE9"/>
                </a:solidFill>
                <a:latin typeface="Arial" pitchFamily="34" charset="0"/>
                <a:ea typeface="Arial" pitchFamily="34" charset="-122"/>
                <a:cs typeface="Arial" pitchFamily="34" charset="-120"/>
              </a:rPr>
              <a:t>API calls</a:t>
            </a:r>
            <a:endParaRPr lang="en-US" sz="1000" dirty="0"/>
          </a:p>
          <a:p>
            <a:pPr algn="ctr" indent="0" marL="0">
              <a:lnSpc>
                <a:spcPts val="1800"/>
              </a:lnSpc>
              <a:buNone/>
            </a:pPr>
            <a:r>
              <a:rPr lang="en-US" sz="1000" dirty="0">
                <a:solidFill>
                  <a:srgbClr val="BDCDE9"/>
                </a:solidFill>
                <a:latin typeface="Arial" pitchFamily="34" charset="0"/>
                <a:ea typeface="Arial" pitchFamily="34" charset="-122"/>
                <a:cs typeface="Arial" pitchFamily="34" charset="-120"/>
              </a:rPr>
              <a:t>Sub-agent spawn</a:t>
            </a:r>
            <a:endParaRPr lang="en-US" sz="1000" dirty="0"/>
          </a:p>
        </p:txBody>
      </p:sp>
      <p:sp>
        <p:nvSpPr>
          <p:cNvPr id="54" name="Shape 52"/>
          <p:cNvSpPr/>
          <p:nvPr/>
        </p:nvSpPr>
        <p:spPr>
          <a:xfrm>
            <a:off x="7351776" y="3822192"/>
            <a:ext cx="1298448" cy="0"/>
          </a:xfrm>
          <a:prstGeom prst="line">
            <a:avLst/>
          </a:prstGeom>
          <a:noFill/>
          <a:ln w="12700">
            <a:solidFill>
              <a:srgbClr val="BDCDE9"/>
            </a:solidFill>
            <a:prstDash val="dash"/>
          </a:ln>
        </p:spPr>
      </p:sp>
      <p:sp>
        <p:nvSpPr>
          <p:cNvPr id="55" name="Text 53"/>
          <p:cNvSpPr/>
          <p:nvPr/>
        </p:nvSpPr>
        <p:spPr>
          <a:xfrm>
            <a:off x="7187184" y="3950208"/>
            <a:ext cx="1627632" cy="201168"/>
          </a:xfrm>
          <a:prstGeom prst="rect">
            <a:avLst/>
          </a:prstGeom>
          <a:noFill/>
          <a:ln/>
        </p:spPr>
        <p:txBody>
          <a:bodyPr wrap="square" lIns="0" tIns="0" rIns="0" bIns="0" rtlCol="0" anchor="ctr"/>
          <a:lstStyle/>
          <a:p>
            <a:pPr algn="ctr" indent="0" marL="0">
              <a:buNone/>
            </a:pPr>
            <a:r>
              <a:rPr lang="en-US" sz="1050" b="1" dirty="0">
                <a:solidFill>
                  <a:srgbClr val="E8BFBD"/>
                </a:solidFill>
                <a:latin typeface="Arial" pitchFamily="34" charset="0"/>
                <a:ea typeface="Arial" pitchFamily="34" charset="-122"/>
                <a:cs typeface="Arial" pitchFamily="34" charset="-120"/>
              </a:rPr>
              <a:t>Feedback Loop</a:t>
            </a:r>
            <a:endParaRPr lang="en-US" sz="1050" dirty="0"/>
          </a:p>
        </p:txBody>
      </p:sp>
      <p:sp>
        <p:nvSpPr>
          <p:cNvPr id="56" name="Text 54"/>
          <p:cNvSpPr/>
          <p:nvPr/>
        </p:nvSpPr>
        <p:spPr>
          <a:xfrm>
            <a:off x="7178040" y="4169664"/>
            <a:ext cx="1645920" cy="758952"/>
          </a:xfrm>
          <a:prstGeom prst="rect">
            <a:avLst/>
          </a:prstGeom>
          <a:noFill/>
          <a:ln/>
        </p:spPr>
        <p:txBody>
          <a:bodyPr wrap="square" lIns="0" tIns="0" rIns="0" bIns="0" rtlCol="0" anchor="ctr"/>
          <a:lstStyle/>
          <a:p>
            <a:pPr algn="ctr" indent="0" marL="0">
              <a:lnSpc>
                <a:spcPts val="1800"/>
              </a:lnSpc>
              <a:buNone/>
            </a:pPr>
            <a:r>
              <a:rPr lang="en-US" sz="1000" dirty="0">
                <a:solidFill>
                  <a:srgbClr val="E8BFBD"/>
                </a:solidFill>
                <a:latin typeface="Arial" pitchFamily="34" charset="0"/>
                <a:ea typeface="Arial" pitchFamily="34" charset="-122"/>
                <a:cs typeface="Arial" pitchFamily="34" charset="-120"/>
              </a:rPr>
              <a:t>Tool results</a:t>
            </a:r>
            <a:endParaRPr lang="en-US" sz="1000" dirty="0"/>
          </a:p>
          <a:p>
            <a:pPr algn="ctr" indent="0" marL="0">
              <a:lnSpc>
                <a:spcPts val="1800"/>
              </a:lnSpc>
              <a:buNone/>
            </a:pPr>
            <a:r>
              <a:rPr lang="en-US" sz="1000" dirty="0">
                <a:solidFill>
                  <a:srgbClr val="E8BFBD"/>
                </a:solidFill>
                <a:latin typeface="Arial" pitchFamily="34" charset="0"/>
                <a:ea typeface="Arial" pitchFamily="34" charset="-122"/>
                <a:cs typeface="Arial" pitchFamily="34" charset="-120"/>
              </a:rPr>
              <a:t>Human-in-loop</a:t>
            </a:r>
            <a:endParaRPr lang="en-US" sz="1000" dirty="0"/>
          </a:p>
          <a:p>
            <a:pPr algn="ctr" indent="0" marL="0">
              <a:lnSpc>
                <a:spcPts val="1800"/>
              </a:lnSpc>
              <a:buNone/>
            </a:pPr>
            <a:r>
              <a:rPr lang="en-US" sz="1000" dirty="0">
                <a:solidFill>
                  <a:srgbClr val="E8BFBD"/>
                </a:solidFill>
                <a:latin typeface="Arial" pitchFamily="34" charset="0"/>
                <a:ea typeface="Arial" pitchFamily="34" charset="-122"/>
                <a:cs typeface="Arial" pitchFamily="34" charset="-120"/>
              </a:rPr>
              <a:t>Re-plan signal</a:t>
            </a:r>
            <a:endParaRPr lang="en-US" sz="1000" dirty="0"/>
          </a:p>
        </p:txBody>
      </p:sp>
      <p:sp>
        <p:nvSpPr>
          <p:cNvPr id="57" name="Shape 55"/>
          <p:cNvSpPr/>
          <p:nvPr/>
        </p:nvSpPr>
        <p:spPr>
          <a:xfrm>
            <a:off x="2039112" y="3017520"/>
            <a:ext cx="384048" cy="164592"/>
          </a:xfrm>
          <a:prstGeom prst="rightArrow">
            <a:avLst/>
          </a:prstGeom>
          <a:solidFill>
            <a:srgbClr val="CCCCCC"/>
          </a:solidFill>
          <a:ln w="12700">
            <a:solidFill>
              <a:srgbClr val="CCCCCC"/>
            </a:solidFill>
            <a:prstDash val="solid"/>
          </a:ln>
        </p:spPr>
      </p:sp>
      <p:sp>
        <p:nvSpPr>
          <p:cNvPr id="58" name="Shape 56"/>
          <p:cNvSpPr/>
          <p:nvPr/>
        </p:nvSpPr>
        <p:spPr>
          <a:xfrm>
            <a:off x="6958584" y="3017520"/>
            <a:ext cx="384048" cy="164592"/>
          </a:xfrm>
          <a:prstGeom prst="rightArrow">
            <a:avLst/>
          </a:prstGeom>
          <a:solidFill>
            <a:srgbClr val="CCCCCC"/>
          </a:solidFill>
          <a:ln w="12700">
            <a:solidFill>
              <a:srgbClr val="CCCCCC"/>
            </a:solidFill>
            <a:prstDash val="solid"/>
          </a:ln>
        </p:spPr>
      </p:sp>
      <p:sp>
        <p:nvSpPr>
          <p:cNvPr id="59" name="Shape 57"/>
          <p:cNvSpPr/>
          <p:nvPr/>
        </p:nvSpPr>
        <p:spPr>
          <a:xfrm>
            <a:off x="1143000" y="5559552"/>
            <a:ext cx="6858000" cy="0"/>
          </a:xfrm>
          <a:prstGeom prst="line">
            <a:avLst/>
          </a:prstGeom>
          <a:noFill/>
          <a:ln w="19050">
            <a:solidFill>
              <a:srgbClr val="E8BFBD"/>
            </a:solidFill>
            <a:prstDash val="dash"/>
          </a:ln>
        </p:spPr>
      </p:sp>
      <p:sp>
        <p:nvSpPr>
          <p:cNvPr id="60" name="Shape 58"/>
          <p:cNvSpPr/>
          <p:nvPr/>
        </p:nvSpPr>
        <p:spPr>
          <a:xfrm>
            <a:off x="8001000" y="5230368"/>
            <a:ext cx="0" cy="329184"/>
          </a:xfrm>
          <a:prstGeom prst="line">
            <a:avLst/>
          </a:prstGeom>
          <a:noFill/>
          <a:ln w="19050">
            <a:solidFill>
              <a:srgbClr val="E8BFBD"/>
            </a:solidFill>
            <a:prstDash val="dash"/>
          </a:ln>
        </p:spPr>
      </p:sp>
      <p:sp>
        <p:nvSpPr>
          <p:cNvPr id="61" name="Shape 59"/>
          <p:cNvSpPr/>
          <p:nvPr/>
        </p:nvSpPr>
        <p:spPr>
          <a:xfrm>
            <a:off x="1143000" y="5230368"/>
            <a:ext cx="0" cy="329184"/>
          </a:xfrm>
          <a:prstGeom prst="line">
            <a:avLst/>
          </a:prstGeom>
          <a:noFill/>
          <a:ln w="19050">
            <a:solidFill>
              <a:srgbClr val="E8BFBD"/>
            </a:solidFill>
            <a:prstDash val="dash"/>
            <a:headEnd type="triangle"/>
            <a:tailEnd type="none"/>
          </a:ln>
        </p:spPr>
      </p:sp>
      <p:sp>
        <p:nvSpPr>
          <p:cNvPr id="62" name="Text 60"/>
          <p:cNvSpPr/>
          <p:nvPr/>
        </p:nvSpPr>
        <p:spPr>
          <a:xfrm>
            <a:off x="457200" y="5614416"/>
            <a:ext cx="8229600" cy="219456"/>
          </a:xfrm>
          <a:prstGeom prst="rect">
            <a:avLst/>
          </a:prstGeom>
          <a:noFill/>
          <a:ln/>
        </p:spPr>
        <p:txBody>
          <a:bodyPr wrap="square" lIns="0" tIns="0" rIns="0" bIns="0" rtlCol="0" anchor="ctr"/>
          <a:lstStyle/>
          <a:p>
            <a:pPr algn="ctr" indent="0" marL="0">
              <a:buNone/>
            </a:pPr>
            <a:r>
              <a:rPr lang="en-US" sz="1000" dirty="0">
                <a:solidFill>
                  <a:srgbClr val="E8BFBD"/>
                </a:solidFill>
                <a:latin typeface="Arial" pitchFamily="34" charset="0"/>
                <a:ea typeface="Arial" pitchFamily="34" charset="-122"/>
                <a:cs typeface="Arial" pitchFamily="34" charset="-120"/>
              </a:rPr>
              <a:t>Autonomous feedback loop — agent observes results and re-plans without human intervention</a:t>
            </a:r>
            <a:endParaRPr lang="en-US" sz="1000" dirty="0"/>
          </a:p>
        </p:txBody>
      </p:sp>
      <p:sp>
        <p:nvSpPr>
          <p:cNvPr id="63" name="Shape 61"/>
          <p:cNvSpPr/>
          <p:nvPr/>
        </p:nvSpPr>
        <p:spPr>
          <a:xfrm>
            <a:off x="274320" y="1572768"/>
            <a:ext cx="8595360" cy="3803904"/>
          </a:xfrm>
          <a:prstGeom prst="roundRect">
            <a:avLst>
              <a:gd name="adj" fmla="val 721"/>
            </a:avLst>
          </a:prstGeom>
          <a:solidFill>
            <a:srgbClr val="FFFFFF">
              <a:alpha val="98000"/>
            </a:srgbClr>
          </a:solidFill>
          <a:ln w="22225">
            <a:solidFill>
              <a:srgbClr val="3872E0"/>
            </a:solidFill>
            <a:prstDash val="solid"/>
          </a:ln>
          <a:effectLst>
            <a:outerShdw sx="100000" sy="100000" kx="0" ky="0" algn="bl" rotWithShape="0" blurRad="152400" dist="38100" dir="5400000">
              <a:srgbClr val="000000">
                <a:alpha val="26000"/>
              </a:srgbClr>
            </a:outerShdw>
          </a:effectLst>
        </p:spPr>
      </p:sp>
      <p:sp>
        <p:nvSpPr>
          <p:cNvPr id="64" name="Shape 62"/>
          <p:cNvSpPr/>
          <p:nvPr/>
        </p:nvSpPr>
        <p:spPr>
          <a:xfrm>
            <a:off x="274320" y="1572768"/>
            <a:ext cx="8595360" cy="292608"/>
          </a:xfrm>
          <a:prstGeom prst="roundRect">
            <a:avLst>
              <a:gd name="adj" fmla="val 15625"/>
            </a:avLst>
          </a:prstGeom>
          <a:solidFill>
            <a:srgbClr val="3872E0"/>
          </a:solidFill>
          <a:ln w="12700">
            <a:solidFill>
              <a:srgbClr val="3872E0"/>
            </a:solidFill>
            <a:prstDash val="solid"/>
          </a:ln>
        </p:spPr>
      </p:sp>
      <p:sp>
        <p:nvSpPr>
          <p:cNvPr id="65" name="Text 63"/>
          <p:cNvSpPr/>
          <p:nvPr/>
        </p:nvSpPr>
        <p:spPr>
          <a:xfrm>
            <a:off x="274320" y="1572768"/>
            <a:ext cx="8595360" cy="292608"/>
          </a:xfrm>
          <a:prstGeom prst="rect">
            <a:avLst/>
          </a:prstGeom>
          <a:no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LAYER 3 — AGENTIC AI SYSTEM</a:t>
            </a:r>
            <a:endParaRPr lang="en-US" sz="1050" dirty="0"/>
          </a:p>
        </p:txBody>
      </p:sp>
      <p:sp>
        <p:nvSpPr>
          <p:cNvPr id="66" name="Shape 64"/>
          <p:cNvSpPr/>
          <p:nvPr/>
        </p:nvSpPr>
        <p:spPr>
          <a:xfrm>
            <a:off x="374904" y="1920240"/>
            <a:ext cx="3017520" cy="219456"/>
          </a:xfrm>
          <a:prstGeom prst="rect">
            <a:avLst/>
          </a:prstGeom>
          <a:solidFill>
            <a:srgbClr val="A82E26"/>
          </a:solidFill>
          <a:ln w="12700">
            <a:solidFill>
              <a:srgbClr val="A82E26"/>
            </a:solidFill>
            <a:prstDash val="solid"/>
          </a:ln>
        </p:spPr>
      </p:sp>
      <p:sp>
        <p:nvSpPr>
          <p:cNvPr id="67" name="Text 65"/>
          <p:cNvSpPr/>
          <p:nvPr/>
        </p:nvSpPr>
        <p:spPr>
          <a:xfrm>
            <a:off x="374904" y="1920240"/>
            <a:ext cx="3017520" cy="21945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  ·  CYBER RISK  ·  OWASP / ATLAS / NIST</a:t>
            </a:r>
            <a:endParaRPr lang="en-US" sz="700" dirty="0"/>
          </a:p>
        </p:txBody>
      </p:sp>
      <p:sp>
        <p:nvSpPr>
          <p:cNvPr id="68" name="Shape 66"/>
          <p:cNvSpPr/>
          <p:nvPr/>
        </p:nvSpPr>
        <p:spPr>
          <a:xfrm>
            <a:off x="3410712" y="1920240"/>
            <a:ext cx="5358384" cy="219456"/>
          </a:xfrm>
          <a:prstGeom prst="rect">
            <a:avLst/>
          </a:prstGeom>
          <a:solidFill>
            <a:srgbClr val="2F6B3C"/>
          </a:solidFill>
          <a:ln w="12700">
            <a:solidFill>
              <a:srgbClr val="2F6B3C"/>
            </a:solidFill>
            <a:prstDash val="solid"/>
          </a:ln>
        </p:spPr>
      </p:sp>
      <p:sp>
        <p:nvSpPr>
          <p:cNvPr id="69" name="Text 67"/>
          <p:cNvSpPr/>
          <p:nvPr/>
        </p:nvSpPr>
        <p:spPr>
          <a:xfrm>
            <a:off x="3410712" y="1920240"/>
            <a:ext cx="5358384" cy="21945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PREVENTION  ·  DETECTION  ·  CONFIGURATION  ·  EXAMPLE TOOLS</a:t>
            </a:r>
            <a:endParaRPr lang="en-US" sz="700" dirty="0"/>
          </a:p>
        </p:txBody>
      </p:sp>
      <p:sp>
        <p:nvSpPr>
          <p:cNvPr id="70" name="Shape 68"/>
          <p:cNvSpPr/>
          <p:nvPr/>
        </p:nvSpPr>
        <p:spPr>
          <a:xfrm>
            <a:off x="374904" y="2167128"/>
            <a:ext cx="3017520" cy="502920"/>
          </a:xfrm>
          <a:prstGeom prst="rect">
            <a:avLst/>
          </a:prstGeom>
          <a:solidFill>
            <a:srgbClr val="FFFFFF"/>
          </a:solidFill>
          <a:ln w="9525">
            <a:solidFill>
              <a:srgbClr val="DCDCDC"/>
            </a:solidFill>
            <a:prstDash val="solid"/>
          </a:ln>
        </p:spPr>
      </p:sp>
      <p:sp>
        <p:nvSpPr>
          <p:cNvPr id="71" name="Shape 69"/>
          <p:cNvSpPr/>
          <p:nvPr/>
        </p:nvSpPr>
        <p:spPr>
          <a:xfrm>
            <a:off x="3410712" y="2167128"/>
            <a:ext cx="5358384" cy="502920"/>
          </a:xfrm>
          <a:prstGeom prst="rect">
            <a:avLst/>
          </a:prstGeom>
          <a:solidFill>
            <a:srgbClr val="FFFFFF"/>
          </a:solidFill>
          <a:ln w="9525">
            <a:solidFill>
              <a:srgbClr val="DCDCDC"/>
            </a:solidFill>
            <a:prstDash val="solid"/>
          </a:ln>
        </p:spPr>
      </p:sp>
      <p:sp>
        <p:nvSpPr>
          <p:cNvPr id="72" name="Shape 70"/>
          <p:cNvSpPr/>
          <p:nvPr/>
        </p:nvSpPr>
        <p:spPr>
          <a:xfrm>
            <a:off x="429768" y="2313432"/>
            <a:ext cx="173736" cy="173736"/>
          </a:xfrm>
          <a:prstGeom prst="ellipse">
            <a:avLst/>
          </a:prstGeom>
          <a:solidFill>
            <a:srgbClr val="3872E0"/>
          </a:solidFill>
          <a:ln w="12700">
            <a:solidFill>
              <a:srgbClr val="3872E0"/>
            </a:solidFill>
            <a:prstDash val="solid"/>
          </a:ln>
        </p:spPr>
      </p:sp>
      <p:sp>
        <p:nvSpPr>
          <p:cNvPr id="73" name="Text 71"/>
          <p:cNvSpPr/>
          <p:nvPr/>
        </p:nvSpPr>
        <p:spPr>
          <a:xfrm>
            <a:off x="429768" y="2313432"/>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1</a:t>
            </a:r>
            <a:endParaRPr lang="en-US" sz="700" dirty="0"/>
          </a:p>
        </p:txBody>
      </p:sp>
      <p:pic>
        <p:nvPicPr>
          <p:cNvPr id="74" name="Image 0" descr="preencoded.png">    </p:cNvPr>
          <p:cNvPicPr>
            <a:picLocks noChangeAspect="1"/>
          </p:cNvPicPr>
          <p:nvPr/>
        </p:nvPicPr>
        <p:blipFill>
          <a:blip r:embed="rId1"/>
          <a:stretch>
            <a:fillRect/>
          </a:stretch>
        </p:blipFill>
        <p:spPr>
          <a:xfrm>
            <a:off x="640080" y="2313432"/>
            <a:ext cx="173736" cy="173736"/>
          </a:xfrm>
          <a:prstGeom prst="rect">
            <a:avLst/>
          </a:prstGeom>
        </p:spPr>
      </p:pic>
      <p:sp>
        <p:nvSpPr>
          <p:cNvPr id="75" name="Text 72"/>
          <p:cNvSpPr/>
          <p:nvPr/>
        </p:nvSpPr>
        <p:spPr>
          <a:xfrm>
            <a:off x="859536" y="2185416"/>
            <a:ext cx="2478024"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Excessive agency — escalation by chaining legitimate tools</a:t>
            </a:r>
            <a:endParaRPr lang="en-US" sz="660" dirty="0"/>
          </a:p>
        </p:txBody>
      </p:sp>
      <p:sp>
        <p:nvSpPr>
          <p:cNvPr id="76" name="Text 73"/>
          <p:cNvSpPr/>
          <p:nvPr/>
        </p:nvSpPr>
        <p:spPr>
          <a:xfrm>
            <a:off x="859536" y="2423160"/>
            <a:ext cx="2478024"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LLM06   ·   AML.T0053 LLM Plugin Compromise</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GOVERN 3.2</a:t>
            </a:r>
            <a:endParaRPr lang="en-US" sz="580" dirty="0"/>
          </a:p>
        </p:txBody>
      </p:sp>
      <p:sp>
        <p:nvSpPr>
          <p:cNvPr id="77" name="Text 74"/>
          <p:cNvSpPr/>
          <p:nvPr/>
        </p:nvSpPr>
        <p:spPr>
          <a:xfrm>
            <a:off x="3474720" y="2167128"/>
            <a:ext cx="5230368"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Tool allow-list with an explicit policy per tool</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Alert on an unexpected tool-call sequence</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Scoped, short-lived credentials; no ambient auth</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Open Policy Agent · AWS Cedar · scoped MCP servers</a:t>
            </a:r>
            <a:endParaRPr lang="en-US" sz="630" dirty="0"/>
          </a:p>
        </p:txBody>
      </p:sp>
      <p:sp>
        <p:nvSpPr>
          <p:cNvPr id="78" name="Shape 75"/>
          <p:cNvSpPr/>
          <p:nvPr/>
        </p:nvSpPr>
        <p:spPr>
          <a:xfrm>
            <a:off x="374904" y="2683764"/>
            <a:ext cx="3017520" cy="502920"/>
          </a:xfrm>
          <a:prstGeom prst="rect">
            <a:avLst/>
          </a:prstGeom>
          <a:solidFill>
            <a:srgbClr val="F6F6F6"/>
          </a:solidFill>
          <a:ln w="9525">
            <a:solidFill>
              <a:srgbClr val="DCDCDC"/>
            </a:solidFill>
            <a:prstDash val="solid"/>
          </a:ln>
        </p:spPr>
      </p:sp>
      <p:sp>
        <p:nvSpPr>
          <p:cNvPr id="79" name="Shape 76"/>
          <p:cNvSpPr/>
          <p:nvPr/>
        </p:nvSpPr>
        <p:spPr>
          <a:xfrm>
            <a:off x="3410712" y="2683764"/>
            <a:ext cx="5358384" cy="502920"/>
          </a:xfrm>
          <a:prstGeom prst="rect">
            <a:avLst/>
          </a:prstGeom>
          <a:solidFill>
            <a:srgbClr val="F6F6F6"/>
          </a:solidFill>
          <a:ln w="9525">
            <a:solidFill>
              <a:srgbClr val="DCDCDC"/>
            </a:solidFill>
            <a:prstDash val="solid"/>
          </a:ln>
        </p:spPr>
      </p:sp>
      <p:sp>
        <p:nvSpPr>
          <p:cNvPr id="80" name="Shape 77"/>
          <p:cNvSpPr/>
          <p:nvPr/>
        </p:nvSpPr>
        <p:spPr>
          <a:xfrm>
            <a:off x="429768" y="2830068"/>
            <a:ext cx="173736" cy="173736"/>
          </a:xfrm>
          <a:prstGeom prst="ellipse">
            <a:avLst/>
          </a:prstGeom>
          <a:solidFill>
            <a:srgbClr val="3872E0"/>
          </a:solidFill>
          <a:ln w="12700">
            <a:solidFill>
              <a:srgbClr val="3872E0"/>
            </a:solidFill>
            <a:prstDash val="solid"/>
          </a:ln>
        </p:spPr>
      </p:sp>
      <p:sp>
        <p:nvSpPr>
          <p:cNvPr id="81" name="Text 78"/>
          <p:cNvSpPr/>
          <p:nvPr/>
        </p:nvSpPr>
        <p:spPr>
          <a:xfrm>
            <a:off x="429768" y="2830068"/>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2</a:t>
            </a:r>
            <a:endParaRPr lang="en-US" sz="700" dirty="0"/>
          </a:p>
        </p:txBody>
      </p:sp>
      <p:pic>
        <p:nvPicPr>
          <p:cNvPr id="82" name="Image 1" descr="preencoded.png">    </p:cNvPr>
          <p:cNvPicPr>
            <a:picLocks noChangeAspect="1"/>
          </p:cNvPicPr>
          <p:nvPr/>
        </p:nvPicPr>
        <p:blipFill>
          <a:blip r:embed="rId2"/>
          <a:stretch>
            <a:fillRect/>
          </a:stretch>
        </p:blipFill>
        <p:spPr>
          <a:xfrm>
            <a:off x="640080" y="2830068"/>
            <a:ext cx="173736" cy="173736"/>
          </a:xfrm>
          <a:prstGeom prst="rect">
            <a:avLst/>
          </a:prstGeom>
        </p:spPr>
      </p:pic>
      <p:sp>
        <p:nvSpPr>
          <p:cNvPr id="83" name="Text 79"/>
          <p:cNvSpPr/>
          <p:nvPr/>
        </p:nvSpPr>
        <p:spPr>
          <a:xfrm>
            <a:off x="859536" y="2702052"/>
            <a:ext cx="2478024"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Goal drift and unbounded autonomous re-planning</a:t>
            </a:r>
            <a:endParaRPr lang="en-US" sz="660" dirty="0"/>
          </a:p>
        </p:txBody>
      </p:sp>
      <p:sp>
        <p:nvSpPr>
          <p:cNvPr id="84" name="Text 80"/>
          <p:cNvSpPr/>
          <p:nvPr/>
        </p:nvSpPr>
        <p:spPr>
          <a:xfrm>
            <a:off x="859536" y="2939796"/>
            <a:ext cx="2478024"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LLM06, LLM10   ·   AML.T0034 Cost Harvesting</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MANAGE 4.1</a:t>
            </a:r>
            <a:endParaRPr lang="en-US" sz="580" dirty="0"/>
          </a:p>
        </p:txBody>
      </p:sp>
      <p:sp>
        <p:nvSpPr>
          <p:cNvPr id="85" name="Text 81"/>
          <p:cNvSpPr/>
          <p:nvPr/>
        </p:nvSpPr>
        <p:spPr>
          <a:xfrm>
            <a:off x="3474720" y="2683764"/>
            <a:ext cx="5230368"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Human approval gate on consequential actions</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Plan-depth and cycle-count monitoring</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Hard caps on steps, depth, time and spend</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LangGraph recursion limits · LangSmith · Langfuse</a:t>
            </a:r>
            <a:endParaRPr lang="en-US" sz="630" dirty="0"/>
          </a:p>
        </p:txBody>
      </p:sp>
      <p:sp>
        <p:nvSpPr>
          <p:cNvPr id="86" name="Shape 82"/>
          <p:cNvSpPr/>
          <p:nvPr/>
        </p:nvSpPr>
        <p:spPr>
          <a:xfrm>
            <a:off x="374904" y="3200400"/>
            <a:ext cx="3017520" cy="502920"/>
          </a:xfrm>
          <a:prstGeom prst="rect">
            <a:avLst/>
          </a:prstGeom>
          <a:solidFill>
            <a:srgbClr val="FFFFFF"/>
          </a:solidFill>
          <a:ln w="9525">
            <a:solidFill>
              <a:srgbClr val="DCDCDC"/>
            </a:solidFill>
            <a:prstDash val="solid"/>
          </a:ln>
        </p:spPr>
      </p:sp>
      <p:sp>
        <p:nvSpPr>
          <p:cNvPr id="87" name="Shape 83"/>
          <p:cNvSpPr/>
          <p:nvPr/>
        </p:nvSpPr>
        <p:spPr>
          <a:xfrm>
            <a:off x="3410712" y="3200400"/>
            <a:ext cx="5358384" cy="502920"/>
          </a:xfrm>
          <a:prstGeom prst="rect">
            <a:avLst/>
          </a:prstGeom>
          <a:solidFill>
            <a:srgbClr val="FFFFFF"/>
          </a:solidFill>
          <a:ln w="9525">
            <a:solidFill>
              <a:srgbClr val="DCDCDC"/>
            </a:solidFill>
            <a:prstDash val="solid"/>
          </a:ln>
        </p:spPr>
      </p:sp>
      <p:sp>
        <p:nvSpPr>
          <p:cNvPr id="88" name="Shape 84"/>
          <p:cNvSpPr/>
          <p:nvPr/>
        </p:nvSpPr>
        <p:spPr>
          <a:xfrm>
            <a:off x="429768" y="3346704"/>
            <a:ext cx="173736" cy="173736"/>
          </a:xfrm>
          <a:prstGeom prst="ellipse">
            <a:avLst/>
          </a:prstGeom>
          <a:solidFill>
            <a:srgbClr val="3872E0"/>
          </a:solidFill>
          <a:ln w="12700">
            <a:solidFill>
              <a:srgbClr val="3872E0"/>
            </a:solidFill>
            <a:prstDash val="solid"/>
          </a:ln>
        </p:spPr>
      </p:sp>
      <p:sp>
        <p:nvSpPr>
          <p:cNvPr id="89" name="Text 85"/>
          <p:cNvSpPr/>
          <p:nvPr/>
        </p:nvSpPr>
        <p:spPr>
          <a:xfrm>
            <a:off x="429768" y="3346704"/>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3</a:t>
            </a:r>
            <a:endParaRPr lang="en-US" sz="700" dirty="0"/>
          </a:p>
        </p:txBody>
      </p:sp>
      <p:pic>
        <p:nvPicPr>
          <p:cNvPr id="90" name="Image 2" descr="preencoded.png">    </p:cNvPr>
          <p:cNvPicPr>
            <a:picLocks noChangeAspect="1"/>
          </p:cNvPicPr>
          <p:nvPr/>
        </p:nvPicPr>
        <p:blipFill>
          <a:blip r:embed="rId3"/>
          <a:stretch>
            <a:fillRect/>
          </a:stretch>
        </p:blipFill>
        <p:spPr>
          <a:xfrm>
            <a:off x="640080" y="3346704"/>
            <a:ext cx="173736" cy="173736"/>
          </a:xfrm>
          <a:prstGeom prst="rect">
            <a:avLst/>
          </a:prstGeom>
        </p:spPr>
      </p:pic>
      <p:sp>
        <p:nvSpPr>
          <p:cNvPr id="91" name="Text 86"/>
          <p:cNvSpPr/>
          <p:nvPr/>
        </p:nvSpPr>
        <p:spPr>
          <a:xfrm>
            <a:off x="859536" y="3218688"/>
            <a:ext cx="2478024"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Memory poisoning persisting across sessions</a:t>
            </a:r>
            <a:endParaRPr lang="en-US" sz="660" dirty="0"/>
          </a:p>
        </p:txBody>
      </p:sp>
      <p:sp>
        <p:nvSpPr>
          <p:cNvPr id="92" name="Text 87"/>
          <p:cNvSpPr/>
          <p:nvPr/>
        </p:nvSpPr>
        <p:spPr>
          <a:xfrm>
            <a:off x="859536" y="3456432"/>
            <a:ext cx="2478024"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LLM08   ·   AML.T0070 RAG Poisoning</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MEASURE 2.7</a:t>
            </a:r>
            <a:endParaRPr lang="en-US" sz="580" dirty="0"/>
          </a:p>
        </p:txBody>
      </p:sp>
      <p:sp>
        <p:nvSpPr>
          <p:cNvPr id="93" name="Text 88"/>
          <p:cNvSpPr/>
          <p:nvPr/>
        </p:nvSpPr>
        <p:spPr>
          <a:xfrm>
            <a:off x="3474720" y="3200400"/>
            <a:ext cx="5230368"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No memory writes originating from untrusted content</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Provenance-tag audit on every memory read</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TTL on long-term memory; signed writes only</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Qdrant / Pinecone namespaces &amp; ACLs · Redis ACL · Sigstore</a:t>
            </a:r>
            <a:endParaRPr lang="en-US" sz="630" dirty="0"/>
          </a:p>
        </p:txBody>
      </p:sp>
      <p:sp>
        <p:nvSpPr>
          <p:cNvPr id="94" name="Shape 89"/>
          <p:cNvSpPr/>
          <p:nvPr/>
        </p:nvSpPr>
        <p:spPr>
          <a:xfrm>
            <a:off x="374904" y="3717036"/>
            <a:ext cx="3017520" cy="502920"/>
          </a:xfrm>
          <a:prstGeom prst="rect">
            <a:avLst/>
          </a:prstGeom>
          <a:solidFill>
            <a:srgbClr val="F6F6F6"/>
          </a:solidFill>
          <a:ln w="9525">
            <a:solidFill>
              <a:srgbClr val="DCDCDC"/>
            </a:solidFill>
            <a:prstDash val="solid"/>
          </a:ln>
        </p:spPr>
      </p:sp>
      <p:sp>
        <p:nvSpPr>
          <p:cNvPr id="95" name="Shape 90"/>
          <p:cNvSpPr/>
          <p:nvPr/>
        </p:nvSpPr>
        <p:spPr>
          <a:xfrm>
            <a:off x="3410712" y="3717036"/>
            <a:ext cx="5358384" cy="502920"/>
          </a:xfrm>
          <a:prstGeom prst="rect">
            <a:avLst/>
          </a:prstGeom>
          <a:solidFill>
            <a:srgbClr val="F6F6F6"/>
          </a:solidFill>
          <a:ln w="9525">
            <a:solidFill>
              <a:srgbClr val="DCDCDC"/>
            </a:solidFill>
            <a:prstDash val="solid"/>
          </a:ln>
        </p:spPr>
      </p:sp>
      <p:sp>
        <p:nvSpPr>
          <p:cNvPr id="96" name="Shape 91"/>
          <p:cNvSpPr/>
          <p:nvPr/>
        </p:nvSpPr>
        <p:spPr>
          <a:xfrm>
            <a:off x="429768" y="3863340"/>
            <a:ext cx="173736" cy="173736"/>
          </a:xfrm>
          <a:prstGeom prst="ellipse">
            <a:avLst/>
          </a:prstGeom>
          <a:solidFill>
            <a:srgbClr val="3872E0"/>
          </a:solidFill>
          <a:ln w="12700">
            <a:solidFill>
              <a:srgbClr val="3872E0"/>
            </a:solidFill>
            <a:prstDash val="solid"/>
          </a:ln>
        </p:spPr>
      </p:sp>
      <p:sp>
        <p:nvSpPr>
          <p:cNvPr id="97" name="Text 92"/>
          <p:cNvSpPr/>
          <p:nvPr/>
        </p:nvSpPr>
        <p:spPr>
          <a:xfrm>
            <a:off x="429768" y="3863340"/>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4</a:t>
            </a:r>
            <a:endParaRPr lang="en-US" sz="700" dirty="0"/>
          </a:p>
        </p:txBody>
      </p:sp>
      <p:pic>
        <p:nvPicPr>
          <p:cNvPr id="98" name="Image 3" descr="preencoded.png">    </p:cNvPr>
          <p:cNvPicPr>
            <a:picLocks noChangeAspect="1"/>
          </p:cNvPicPr>
          <p:nvPr/>
        </p:nvPicPr>
        <p:blipFill>
          <a:blip r:embed="rId4"/>
          <a:stretch>
            <a:fillRect/>
          </a:stretch>
        </p:blipFill>
        <p:spPr>
          <a:xfrm>
            <a:off x="640080" y="3863340"/>
            <a:ext cx="173736" cy="173736"/>
          </a:xfrm>
          <a:prstGeom prst="rect">
            <a:avLst/>
          </a:prstGeom>
        </p:spPr>
      </p:pic>
      <p:sp>
        <p:nvSpPr>
          <p:cNvPr id="99" name="Text 93"/>
          <p:cNvSpPr/>
          <p:nvPr/>
        </p:nvSpPr>
        <p:spPr>
          <a:xfrm>
            <a:off x="859536" y="3735324"/>
            <a:ext cx="2478024"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Uncontrolled sub-agent spawning</a:t>
            </a:r>
            <a:endParaRPr lang="en-US" sz="660" dirty="0"/>
          </a:p>
        </p:txBody>
      </p:sp>
      <p:sp>
        <p:nvSpPr>
          <p:cNvPr id="100" name="Text 94"/>
          <p:cNvSpPr/>
          <p:nvPr/>
        </p:nvSpPr>
        <p:spPr>
          <a:xfrm>
            <a:off x="859536" y="3973068"/>
            <a:ext cx="2478024"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LLM06, LLM10   ·   AML.T0029 Denial of ML Service</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MANAGE 2.4</a:t>
            </a:r>
            <a:endParaRPr lang="en-US" sz="580" dirty="0"/>
          </a:p>
        </p:txBody>
      </p:sp>
      <p:sp>
        <p:nvSpPr>
          <p:cNvPr id="101" name="Text 95"/>
          <p:cNvSpPr/>
          <p:nvPr/>
        </p:nvSpPr>
        <p:spPr>
          <a:xfrm>
            <a:off x="3474720" y="3717036"/>
            <a:ext cx="5230368"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Spawning requires an explicit grant</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Live inventory of active agent identities</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Max concurrent sub-agents; one identity per agent</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SPIFFE / SPIRE · Entra Workload ID · IAM Roles Anywhere</a:t>
            </a:r>
            <a:endParaRPr lang="en-US" sz="630" dirty="0"/>
          </a:p>
        </p:txBody>
      </p:sp>
      <p:sp>
        <p:nvSpPr>
          <p:cNvPr id="102" name="Shape 96"/>
          <p:cNvSpPr/>
          <p:nvPr/>
        </p:nvSpPr>
        <p:spPr>
          <a:xfrm>
            <a:off x="374904" y="4233672"/>
            <a:ext cx="3017520" cy="502920"/>
          </a:xfrm>
          <a:prstGeom prst="rect">
            <a:avLst/>
          </a:prstGeom>
          <a:solidFill>
            <a:srgbClr val="FFFFFF"/>
          </a:solidFill>
          <a:ln w="9525">
            <a:solidFill>
              <a:srgbClr val="DCDCDC"/>
            </a:solidFill>
            <a:prstDash val="solid"/>
          </a:ln>
        </p:spPr>
      </p:sp>
      <p:sp>
        <p:nvSpPr>
          <p:cNvPr id="103" name="Shape 97"/>
          <p:cNvSpPr/>
          <p:nvPr/>
        </p:nvSpPr>
        <p:spPr>
          <a:xfrm>
            <a:off x="3410712" y="4233672"/>
            <a:ext cx="5358384" cy="502920"/>
          </a:xfrm>
          <a:prstGeom prst="rect">
            <a:avLst/>
          </a:prstGeom>
          <a:solidFill>
            <a:srgbClr val="FFFFFF"/>
          </a:solidFill>
          <a:ln w="9525">
            <a:solidFill>
              <a:srgbClr val="DCDCDC"/>
            </a:solidFill>
            <a:prstDash val="solid"/>
          </a:ln>
        </p:spPr>
      </p:sp>
      <p:sp>
        <p:nvSpPr>
          <p:cNvPr id="104" name="Shape 98"/>
          <p:cNvSpPr/>
          <p:nvPr/>
        </p:nvSpPr>
        <p:spPr>
          <a:xfrm>
            <a:off x="429768" y="4379976"/>
            <a:ext cx="173736" cy="173736"/>
          </a:xfrm>
          <a:prstGeom prst="ellipse">
            <a:avLst/>
          </a:prstGeom>
          <a:solidFill>
            <a:srgbClr val="3872E0"/>
          </a:solidFill>
          <a:ln w="12700">
            <a:solidFill>
              <a:srgbClr val="3872E0"/>
            </a:solidFill>
            <a:prstDash val="solid"/>
          </a:ln>
        </p:spPr>
      </p:sp>
      <p:sp>
        <p:nvSpPr>
          <p:cNvPr id="105" name="Text 99"/>
          <p:cNvSpPr/>
          <p:nvPr/>
        </p:nvSpPr>
        <p:spPr>
          <a:xfrm>
            <a:off x="429768" y="4379976"/>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5</a:t>
            </a:r>
            <a:endParaRPr lang="en-US" sz="700" dirty="0"/>
          </a:p>
        </p:txBody>
      </p:sp>
      <p:pic>
        <p:nvPicPr>
          <p:cNvPr id="106" name="Image 4" descr="preencoded.png">    </p:cNvPr>
          <p:cNvPicPr>
            <a:picLocks noChangeAspect="1"/>
          </p:cNvPicPr>
          <p:nvPr/>
        </p:nvPicPr>
        <p:blipFill>
          <a:blip r:embed="rId5"/>
          <a:stretch>
            <a:fillRect/>
          </a:stretch>
        </p:blipFill>
        <p:spPr>
          <a:xfrm>
            <a:off x="640080" y="4379976"/>
            <a:ext cx="173736" cy="173736"/>
          </a:xfrm>
          <a:prstGeom prst="rect">
            <a:avLst/>
          </a:prstGeom>
        </p:spPr>
      </p:pic>
      <p:sp>
        <p:nvSpPr>
          <p:cNvPr id="107" name="Text 100"/>
          <p:cNvSpPr/>
          <p:nvPr/>
        </p:nvSpPr>
        <p:spPr>
          <a:xfrm>
            <a:off x="859536" y="4251960"/>
            <a:ext cx="2478024"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Tool and API abuse — SSRF, code execution, egress</a:t>
            </a:r>
            <a:endParaRPr lang="en-US" sz="660" dirty="0"/>
          </a:p>
        </p:txBody>
      </p:sp>
      <p:sp>
        <p:nvSpPr>
          <p:cNvPr id="108" name="Text 101"/>
          <p:cNvSpPr/>
          <p:nvPr/>
        </p:nvSpPr>
        <p:spPr>
          <a:xfrm>
            <a:off x="859536" y="4489704"/>
            <a:ext cx="2478024"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LLM05   ·   AML.T0055 Unsecured Credentials</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MEASURE 2.7</a:t>
            </a:r>
            <a:endParaRPr lang="en-US" sz="580" dirty="0"/>
          </a:p>
        </p:txBody>
      </p:sp>
      <p:sp>
        <p:nvSpPr>
          <p:cNvPr id="109" name="Text 102"/>
          <p:cNvSpPr/>
          <p:nvPr/>
        </p:nvSpPr>
        <p:spPr>
          <a:xfrm>
            <a:off x="3474720" y="4233672"/>
            <a:ext cx="5230368"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Sandboxed executor with a read-only filesystem</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Egress and syscall monitoring on the executor</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Network egress allow-list scoped per tool</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gVisor · Firecracker · E2B</a:t>
            </a:r>
            <a:endParaRPr lang="en-US" sz="630" dirty="0"/>
          </a:p>
        </p:txBody>
      </p:sp>
      <p:sp>
        <p:nvSpPr>
          <p:cNvPr id="110" name="Shape 103"/>
          <p:cNvSpPr/>
          <p:nvPr/>
        </p:nvSpPr>
        <p:spPr>
          <a:xfrm>
            <a:off x="374904" y="4750308"/>
            <a:ext cx="3017520" cy="502920"/>
          </a:xfrm>
          <a:prstGeom prst="rect">
            <a:avLst/>
          </a:prstGeom>
          <a:solidFill>
            <a:srgbClr val="F6F6F6"/>
          </a:solidFill>
          <a:ln w="9525">
            <a:solidFill>
              <a:srgbClr val="DCDCDC"/>
            </a:solidFill>
            <a:prstDash val="solid"/>
          </a:ln>
        </p:spPr>
      </p:sp>
      <p:sp>
        <p:nvSpPr>
          <p:cNvPr id="111" name="Shape 104"/>
          <p:cNvSpPr/>
          <p:nvPr/>
        </p:nvSpPr>
        <p:spPr>
          <a:xfrm>
            <a:off x="3410712" y="4750308"/>
            <a:ext cx="5358384" cy="502920"/>
          </a:xfrm>
          <a:prstGeom prst="rect">
            <a:avLst/>
          </a:prstGeom>
          <a:solidFill>
            <a:srgbClr val="F6F6F6"/>
          </a:solidFill>
          <a:ln w="9525">
            <a:solidFill>
              <a:srgbClr val="DCDCDC"/>
            </a:solidFill>
            <a:prstDash val="solid"/>
          </a:ln>
        </p:spPr>
      </p:sp>
      <p:sp>
        <p:nvSpPr>
          <p:cNvPr id="112" name="Shape 105"/>
          <p:cNvSpPr/>
          <p:nvPr/>
        </p:nvSpPr>
        <p:spPr>
          <a:xfrm>
            <a:off x="429768" y="4896612"/>
            <a:ext cx="173736" cy="173736"/>
          </a:xfrm>
          <a:prstGeom prst="ellipse">
            <a:avLst/>
          </a:prstGeom>
          <a:solidFill>
            <a:srgbClr val="3872E0"/>
          </a:solidFill>
          <a:ln w="12700">
            <a:solidFill>
              <a:srgbClr val="3872E0"/>
            </a:solidFill>
            <a:prstDash val="solid"/>
          </a:ln>
        </p:spPr>
      </p:sp>
      <p:sp>
        <p:nvSpPr>
          <p:cNvPr id="113" name="Text 106"/>
          <p:cNvSpPr/>
          <p:nvPr/>
        </p:nvSpPr>
        <p:spPr>
          <a:xfrm>
            <a:off x="429768" y="4896612"/>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6</a:t>
            </a:r>
            <a:endParaRPr lang="en-US" sz="700" dirty="0"/>
          </a:p>
        </p:txBody>
      </p:sp>
      <p:pic>
        <p:nvPicPr>
          <p:cNvPr id="114" name="Image 5" descr="preencoded.png">    </p:cNvPr>
          <p:cNvPicPr>
            <a:picLocks noChangeAspect="1"/>
          </p:cNvPicPr>
          <p:nvPr/>
        </p:nvPicPr>
        <p:blipFill>
          <a:blip r:embed="rId6"/>
          <a:stretch>
            <a:fillRect/>
          </a:stretch>
        </p:blipFill>
        <p:spPr>
          <a:xfrm>
            <a:off x="640080" y="4896612"/>
            <a:ext cx="173736" cy="173736"/>
          </a:xfrm>
          <a:prstGeom prst="rect">
            <a:avLst/>
          </a:prstGeom>
        </p:spPr>
      </p:pic>
      <p:sp>
        <p:nvSpPr>
          <p:cNvPr id="115" name="Text 107"/>
          <p:cNvSpPr/>
          <p:nvPr/>
        </p:nvSpPr>
        <p:spPr>
          <a:xfrm>
            <a:off x="859536" y="4768596"/>
            <a:ext cx="2478024"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Non-determinism defeating repeatable assurance</a:t>
            </a:r>
            <a:endParaRPr lang="en-US" sz="660" dirty="0"/>
          </a:p>
        </p:txBody>
      </p:sp>
      <p:sp>
        <p:nvSpPr>
          <p:cNvPr id="116" name="Text 108"/>
          <p:cNvSpPr/>
          <p:nvPr/>
        </p:nvSpPr>
        <p:spPr>
          <a:xfrm>
            <a:off x="859536" y="5006340"/>
            <a:ext cx="2478024"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LLM09   ·   AML.T0031 Erode ML Model Integrity</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MEASURE 2.3</a:t>
            </a:r>
            <a:endParaRPr lang="en-US" sz="580" dirty="0"/>
          </a:p>
        </p:txBody>
      </p:sp>
      <p:sp>
        <p:nvSpPr>
          <p:cNvPr id="117" name="Text 109"/>
          <p:cNvSpPr/>
          <p:nvPr/>
        </p:nvSpPr>
        <p:spPr>
          <a:xfrm>
            <a:off x="3474720" y="4750308"/>
            <a:ext cx="5230368"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Schema-constrained outputs at the tool boundary</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Continuous eval harness with pass thresholds</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Signed action log attributing each step to a plan</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Promptfoo · DeepEval · Ragas</a:t>
            </a:r>
            <a:endParaRPr lang="en-US" sz="630" dirty="0"/>
          </a:p>
        </p:txBody>
      </p:sp>
      <p:sp>
        <p:nvSpPr>
          <p:cNvPr id="118" name="Shape 110"/>
          <p:cNvSpPr/>
          <p:nvPr/>
        </p:nvSpPr>
        <p:spPr>
          <a:xfrm>
            <a:off x="274320" y="5468112"/>
            <a:ext cx="8595360" cy="402336"/>
          </a:xfrm>
          <a:prstGeom prst="roundRect">
            <a:avLst>
              <a:gd name="adj" fmla="val 9091"/>
            </a:avLst>
          </a:prstGeom>
          <a:solidFill>
            <a:srgbClr val="EBF1FC"/>
          </a:solidFill>
          <a:ln w="15875">
            <a:solidFill>
              <a:srgbClr val="3872E0"/>
            </a:solidFill>
            <a:prstDash val="solid"/>
          </a:ln>
        </p:spPr>
      </p:sp>
      <p:sp>
        <p:nvSpPr>
          <p:cNvPr id="119" name="Text 111"/>
          <p:cNvSpPr/>
          <p:nvPr/>
        </p:nvSpPr>
        <p:spPr>
          <a:xfrm>
            <a:off x="402336" y="5468112"/>
            <a:ext cx="8339328" cy="402336"/>
          </a:xfrm>
          <a:prstGeom prst="rect">
            <a:avLst/>
          </a:prstGeom>
          <a:noFill/>
          <a:ln/>
        </p:spPr>
        <p:txBody>
          <a:bodyPr wrap="square" lIns="0" tIns="0" rIns="0" bIns="0" rtlCol="0" anchor="ctr"/>
          <a:lstStyle/>
          <a:p>
            <a:pPr algn="l" indent="0" marL="0">
              <a:lnSpc>
                <a:spcPts val="960"/>
              </a:lnSpc>
              <a:buNone/>
            </a:pPr>
            <a:r>
              <a:rPr lang="en-US" sz="800" b="1" dirty="0">
                <a:solidFill>
                  <a:srgbClr val="3872E0"/>
                </a:solidFill>
                <a:latin typeface="Arial" pitchFamily="34" charset="0"/>
                <a:ea typeface="Arial" pitchFamily="34" charset="-122"/>
                <a:cs typeface="Arial" pitchFamily="34" charset="-120"/>
              </a:rPr>
              <a:t>BOTTOM LINE · </a:t>
            </a:r>
            <a:pPr algn="l" indent="0" marL="0">
              <a:lnSpc>
                <a:spcPts val="960"/>
              </a:lnSpc>
              <a:buNone/>
            </a:pPr>
            <a:r>
              <a:rPr lang="en-US" sz="800" dirty="0">
                <a:solidFill>
                  <a:srgbClr val="565656"/>
                </a:solidFill>
                <a:latin typeface="Arial" pitchFamily="34" charset="0"/>
                <a:ea typeface="Arial" pitchFamily="34" charset="-122"/>
                <a:cs typeface="Arial" pitchFamily="34" charset="-120"/>
              </a:rPr>
              <a:t>the dominant risk at this layer is excessive agency — a chain of individually permitted tool calls producing an outcome nobody authorised. Prevent it with least-privilege scoped credentials per tool and a human gate on consequential actions. Detect it by alerting on unexpected tool-call sequences and monitoring plan depth and cycle count.</a:t>
            </a:r>
            <a:endParaRPr lang="en-US" sz="800" dirty="0"/>
          </a:p>
        </p:txBody>
      </p:sp>
      <p:sp>
        <p:nvSpPr>
          <p:cNvPr id="120" name="Text 112"/>
          <p:cNvSpPr/>
          <p:nvPr/>
        </p:nvSpPr>
        <p:spPr>
          <a:xfrm>
            <a:off x="457200" y="5943600"/>
            <a:ext cx="8229600" cy="310896"/>
          </a:xfrm>
          <a:prstGeom prst="rect">
            <a:avLst/>
          </a:prstGeom>
          <a:noFill/>
          <a:ln/>
        </p:spPr>
        <p:txBody>
          <a:bodyPr wrap="square" lIns="0" tIns="0" rIns="0" bIns="0" rtlCol="0" anchor="ctr"/>
          <a:lstStyle/>
          <a:p>
            <a:pPr algn="ctr" indent="0" marL="0">
              <a:buNone/>
            </a:pPr>
            <a:r>
              <a:rPr lang="en-US" sz="650" i="1" dirty="0">
                <a:solidFill>
                  <a:srgbClr val="9A9A9A"/>
                </a:solidFill>
                <a:latin typeface="Arial" pitchFamily="34" charset="0"/>
                <a:ea typeface="Arial" pitchFamily="34" charset="-122"/>
                <a:cs typeface="Arial" pitchFamily="34" charset="-120"/>
              </a:rPr>
              <a:t>OWASP identifiers follow the OWASP Top 10 for LLM Applications and ATLAS identifiers the MITRE ATLAS matrix; verify both against the current published versions. NIST AI RMF subcategory mappings are the author's derivation, not an official crosswalk. Products named are examples of each control category, not recommendations.</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57200" y="146304"/>
            <a:ext cx="8229600" cy="402336"/>
          </a:xfrm>
          <a:prstGeom prst="rect">
            <a:avLst/>
          </a:prstGeom>
          <a:noFill/>
          <a:ln/>
        </p:spPr>
        <p:txBody>
          <a:bodyPr wrap="square" rtlCol="0" anchor="ctr"/>
          <a:lstStyle/>
          <a:p>
            <a:pPr algn="ctr" indent="0" marL="0">
              <a:buNone/>
            </a:pPr>
            <a:r>
              <a:rPr lang="en-US" sz="2600" b="1" dirty="0">
                <a:solidFill>
                  <a:srgbClr val="3064BA"/>
                </a:solidFill>
                <a:latin typeface="Arial" pitchFamily="34" charset="0"/>
                <a:ea typeface="Arial" pitchFamily="34" charset="-122"/>
                <a:cs typeface="Arial" pitchFamily="34" charset="-120"/>
              </a:rPr>
              <a:t>4.  Outputs and Feedback Loop — Risk, Control and Tooling</a:t>
            </a:r>
            <a:endParaRPr lang="en-US" sz="2600" dirty="0"/>
          </a:p>
        </p:txBody>
      </p:sp>
      <p:sp>
        <p:nvSpPr>
          <p:cNvPr id="3" name="Text 1"/>
          <p:cNvSpPr/>
          <p:nvPr/>
        </p:nvSpPr>
        <p:spPr>
          <a:xfrm>
            <a:off x="457200" y="576072"/>
            <a:ext cx="8229600" cy="228600"/>
          </a:xfrm>
          <a:prstGeom prst="rect">
            <a:avLst/>
          </a:prstGeom>
          <a:noFill/>
          <a:ln/>
        </p:spPr>
        <p:txBody>
          <a:bodyPr wrap="square" lIns="0" tIns="0" rIns="0" bIns="0" rtlCol="0" anchor="ctr"/>
          <a:lstStyle/>
          <a:p>
            <a:pPr algn="ctr" indent="0" marL="0">
              <a:buNone/>
            </a:pPr>
            <a:r>
              <a:rPr lang="en-US" sz="1150" dirty="0">
                <a:solidFill>
                  <a:srgbClr val="888888"/>
                </a:solidFill>
                <a:latin typeface="Arial" pitchFamily="34" charset="0"/>
                <a:ea typeface="Arial" pitchFamily="34" charset="-122"/>
                <a:cs typeface="Arial" pitchFamily="34" charset="-120"/>
              </a:rPr>
              <a:t>Responses · actions · tool results · human-in-loop · re-plan signal</a:t>
            </a:r>
            <a:endParaRPr lang="en-US" sz="1150" dirty="0"/>
          </a:p>
        </p:txBody>
      </p:sp>
      <p:sp>
        <p:nvSpPr>
          <p:cNvPr id="4" name="Shape 2"/>
          <p:cNvSpPr/>
          <p:nvPr/>
        </p:nvSpPr>
        <p:spPr>
          <a:xfrm>
            <a:off x="0" y="950976"/>
            <a:ext cx="9144000" cy="0"/>
          </a:xfrm>
          <a:prstGeom prst="line">
            <a:avLst/>
          </a:prstGeom>
          <a:noFill/>
          <a:ln w="22225">
            <a:solidFill>
              <a:srgbClr val="003767"/>
            </a:solidFill>
            <a:prstDash val="solid"/>
          </a:ln>
        </p:spPr>
      </p:sp>
      <p:sp>
        <p:nvSpPr>
          <p:cNvPr id="5" name="Shape 3"/>
          <p:cNvSpPr/>
          <p:nvPr/>
        </p:nvSpPr>
        <p:spPr>
          <a:xfrm>
            <a:off x="0" y="6355080"/>
            <a:ext cx="9144000" cy="0"/>
          </a:xfrm>
          <a:prstGeom prst="line">
            <a:avLst/>
          </a:prstGeom>
          <a:noFill/>
          <a:ln w="22225">
            <a:solidFill>
              <a:srgbClr val="003767"/>
            </a:solidFill>
            <a:prstDash val="solid"/>
          </a:ln>
        </p:spPr>
      </p:sp>
      <p:sp>
        <p:nvSpPr>
          <p:cNvPr id="6" name="Text 4"/>
          <p:cNvSpPr/>
          <p:nvPr/>
        </p:nvSpPr>
        <p:spPr>
          <a:xfrm>
            <a:off x="320040" y="6419088"/>
            <a:ext cx="2011680" cy="182880"/>
          </a:xfrm>
          <a:prstGeom prst="rect">
            <a:avLst/>
          </a:prstGeom>
          <a:noFill/>
          <a:ln/>
        </p:spPr>
        <p:txBody>
          <a:bodyPr wrap="square" lIns="0" tIns="0" rIns="0" bIns="0" rtlCol="0" anchor="ctr"/>
          <a:lstStyle/>
          <a:p>
            <a:pPr algn="l" indent="0" marL="0">
              <a:buNone/>
            </a:pPr>
            <a:r>
              <a:rPr lang="en-US" sz="800" dirty="0">
                <a:solidFill>
                  <a:srgbClr val="000000"/>
                </a:solidFill>
                <a:latin typeface="Arial" pitchFamily="34" charset="0"/>
                <a:ea typeface="Arial" pitchFamily="34" charset="-122"/>
                <a:cs typeface="Arial" pitchFamily="34" charset="-120"/>
              </a:rPr>
              <a:t>2026 DSP 6</a:t>
            </a:r>
            <a:endParaRPr lang="en-US" sz="800" dirty="0"/>
          </a:p>
        </p:txBody>
      </p:sp>
      <p:sp>
        <p:nvSpPr>
          <p:cNvPr id="7" name="Shape 5"/>
          <p:cNvSpPr/>
          <p:nvPr/>
        </p:nvSpPr>
        <p:spPr>
          <a:xfrm>
            <a:off x="274320" y="1078992"/>
            <a:ext cx="1737360" cy="4151376"/>
          </a:xfrm>
          <a:prstGeom prst="roundRect">
            <a:avLst>
              <a:gd name="adj" fmla="val 2632"/>
            </a:avLst>
          </a:prstGeom>
          <a:solidFill>
            <a:srgbClr val="FBF9FE"/>
          </a:solidFill>
          <a:ln w="19050">
            <a:solidFill>
              <a:srgbClr val="D0BCDF"/>
            </a:solidFill>
            <a:prstDash val="solid"/>
          </a:ln>
        </p:spPr>
      </p:sp>
      <p:sp>
        <p:nvSpPr>
          <p:cNvPr id="8" name="Shape 6"/>
          <p:cNvSpPr/>
          <p:nvPr/>
        </p:nvSpPr>
        <p:spPr>
          <a:xfrm>
            <a:off x="274320" y="1078992"/>
            <a:ext cx="1737360" cy="310896"/>
          </a:xfrm>
          <a:prstGeom prst="roundRect">
            <a:avLst>
              <a:gd name="adj" fmla="val 17647"/>
            </a:avLst>
          </a:prstGeom>
          <a:solidFill>
            <a:srgbClr val="DEC1E6"/>
          </a:solidFill>
          <a:ln w="12700">
            <a:solidFill>
              <a:srgbClr val="DEC1E6"/>
            </a:solidFill>
            <a:prstDash val="solid"/>
          </a:ln>
        </p:spPr>
      </p:sp>
      <p:sp>
        <p:nvSpPr>
          <p:cNvPr id="9" name="Text 7"/>
          <p:cNvSpPr/>
          <p:nvPr/>
        </p:nvSpPr>
        <p:spPr>
          <a:xfrm>
            <a:off x="274320" y="1078992"/>
            <a:ext cx="1737360"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1.  INPUTS</a:t>
            </a:r>
            <a:endParaRPr lang="en-US" sz="1150" dirty="0"/>
          </a:p>
        </p:txBody>
      </p:sp>
      <p:sp>
        <p:nvSpPr>
          <p:cNvPr id="10" name="Text 8"/>
          <p:cNvSpPr/>
          <p:nvPr/>
        </p:nvSpPr>
        <p:spPr>
          <a:xfrm>
            <a:off x="329184" y="1499616"/>
            <a:ext cx="1627632" cy="201168"/>
          </a:xfrm>
          <a:prstGeom prst="rect">
            <a:avLst/>
          </a:prstGeom>
          <a:noFill/>
          <a:ln/>
        </p:spPr>
        <p:txBody>
          <a:bodyPr wrap="square" lIns="0" tIns="0" rIns="0" bIns="0" rtlCol="0" anchor="ctr"/>
          <a:lstStyle/>
          <a:p>
            <a:pPr algn="ctr" indent="0" marL="0">
              <a:buNone/>
            </a:pPr>
            <a:r>
              <a:rPr lang="en-US" sz="1050" b="1" dirty="0">
                <a:solidFill>
                  <a:srgbClr val="CDB8DD"/>
                </a:solidFill>
                <a:latin typeface="Arial" pitchFamily="34" charset="0"/>
                <a:ea typeface="Arial" pitchFamily="34" charset="-122"/>
                <a:cs typeface="Arial" pitchFamily="34" charset="-120"/>
              </a:rPr>
              <a:t>User prompt</a:t>
            </a:r>
            <a:endParaRPr lang="en-US" sz="1050" dirty="0"/>
          </a:p>
        </p:txBody>
      </p:sp>
      <p:sp>
        <p:nvSpPr>
          <p:cNvPr id="11" name="Text 9"/>
          <p:cNvSpPr/>
          <p:nvPr/>
        </p:nvSpPr>
        <p:spPr>
          <a:xfrm>
            <a:off x="320040" y="1737360"/>
            <a:ext cx="1645920" cy="1444752"/>
          </a:xfrm>
          <a:prstGeom prst="rect">
            <a:avLst/>
          </a:prstGeom>
          <a:noFill/>
          <a:ln/>
        </p:spPr>
        <p:txBody>
          <a:bodyPr wrap="square" lIns="0" tIns="0" rIns="0" bIns="0" rtlCol="0" anchor="ctr"/>
          <a:lstStyle/>
          <a:p>
            <a:pPr algn="ctr" indent="0" marL="0">
              <a:lnSpc>
                <a:spcPts val="1800"/>
              </a:lnSpc>
              <a:buNone/>
            </a:pPr>
            <a:r>
              <a:rPr lang="en-US" sz="1000" dirty="0">
                <a:solidFill>
                  <a:srgbClr val="CDB8DD"/>
                </a:solidFill>
                <a:latin typeface="Arial" pitchFamily="34" charset="0"/>
                <a:ea typeface="Arial" pitchFamily="34" charset="-122"/>
                <a:cs typeface="Arial" pitchFamily="34" charset="-120"/>
              </a:rPr>
              <a:t>Operating context</a:t>
            </a:r>
            <a:endParaRPr lang="en-US" sz="1000" dirty="0"/>
          </a:p>
          <a:p>
            <a:pPr algn="ctr" indent="0" marL="0">
              <a:lnSpc>
                <a:spcPts val="1800"/>
              </a:lnSpc>
              <a:buNone/>
            </a:pPr>
            <a:r>
              <a:rPr lang="en-US" sz="1000" dirty="0">
                <a:solidFill>
                  <a:srgbClr val="CDB8DD"/>
                </a:solidFill>
                <a:latin typeface="Arial" pitchFamily="34" charset="0"/>
                <a:ea typeface="Arial" pitchFamily="34" charset="-122"/>
                <a:cs typeface="Arial" pitchFamily="34" charset="-120"/>
              </a:rPr>
              <a:t>Config parameters</a:t>
            </a:r>
            <a:endParaRPr lang="en-US" sz="1000" dirty="0"/>
          </a:p>
          <a:p>
            <a:pPr algn="ctr" indent="0" marL="0">
              <a:lnSpc>
                <a:spcPts val="1800"/>
              </a:lnSpc>
              <a:buNone/>
            </a:pPr>
            <a:r>
              <a:rPr lang="en-US" sz="1000" dirty="0">
                <a:solidFill>
                  <a:srgbClr val="CDB8DD"/>
                </a:solidFill>
                <a:latin typeface="Arial" pitchFamily="34" charset="0"/>
                <a:ea typeface="Arial" pitchFamily="34" charset="-122"/>
                <a:cs typeface="Arial" pitchFamily="34" charset="-120"/>
              </a:rPr>
              <a:t>Audio / video</a:t>
            </a:r>
            <a:endParaRPr lang="en-US" sz="1000" dirty="0"/>
          </a:p>
          <a:p>
            <a:pPr algn="ctr" indent="0" marL="0">
              <a:lnSpc>
                <a:spcPts val="1800"/>
              </a:lnSpc>
              <a:buNone/>
            </a:pPr>
            <a:r>
              <a:rPr lang="en-US" sz="1000" dirty="0">
                <a:solidFill>
                  <a:srgbClr val="CDB8DD"/>
                </a:solidFill>
                <a:latin typeface="Arial" pitchFamily="34" charset="0"/>
                <a:ea typeface="Arial" pitchFamily="34" charset="-122"/>
                <a:cs typeface="Arial" pitchFamily="34" charset="-120"/>
              </a:rPr>
              <a:t>Documents</a:t>
            </a:r>
            <a:endParaRPr lang="en-US" sz="1000" dirty="0"/>
          </a:p>
          <a:p>
            <a:pPr algn="ctr" indent="0" marL="0">
              <a:lnSpc>
                <a:spcPts val="1800"/>
              </a:lnSpc>
              <a:buNone/>
            </a:pPr>
            <a:r>
              <a:rPr lang="en-US" sz="1000" dirty="0">
                <a:solidFill>
                  <a:srgbClr val="CDB8DD"/>
                </a:solidFill>
                <a:latin typeface="Arial" pitchFamily="34" charset="0"/>
                <a:ea typeface="Arial" pitchFamily="34" charset="-122"/>
                <a:cs typeface="Arial" pitchFamily="34" charset="-120"/>
              </a:rPr>
              <a:t>Vector / RAG data</a:t>
            </a:r>
            <a:endParaRPr lang="en-US" sz="1000" dirty="0"/>
          </a:p>
          <a:p>
            <a:pPr algn="ctr" indent="0" marL="0">
              <a:lnSpc>
                <a:spcPts val="1800"/>
              </a:lnSpc>
              <a:buNone/>
            </a:pPr>
            <a:r>
              <a:rPr lang="en-US" sz="1000" dirty="0">
                <a:solidFill>
                  <a:srgbClr val="CDB8DD"/>
                </a:solidFill>
                <a:latin typeface="Arial" pitchFamily="34" charset="0"/>
                <a:ea typeface="Arial" pitchFamily="34" charset="-122"/>
                <a:cs typeface="Arial" pitchFamily="34" charset="-120"/>
              </a:rPr>
              <a:t>Trigger conditions</a:t>
            </a:r>
            <a:endParaRPr lang="en-US" sz="1000" dirty="0"/>
          </a:p>
        </p:txBody>
      </p:sp>
      <p:sp>
        <p:nvSpPr>
          <p:cNvPr id="12" name="Shape 10"/>
          <p:cNvSpPr/>
          <p:nvPr/>
        </p:nvSpPr>
        <p:spPr>
          <a:xfrm>
            <a:off x="493776" y="3218688"/>
            <a:ext cx="1298448" cy="0"/>
          </a:xfrm>
          <a:prstGeom prst="line">
            <a:avLst/>
          </a:prstGeom>
          <a:noFill/>
          <a:ln w="12700">
            <a:solidFill>
              <a:srgbClr val="CDB8DD"/>
            </a:solidFill>
            <a:prstDash val="dash"/>
          </a:ln>
        </p:spPr>
      </p:sp>
      <p:sp>
        <p:nvSpPr>
          <p:cNvPr id="13" name="Shape 11"/>
          <p:cNvSpPr/>
          <p:nvPr/>
        </p:nvSpPr>
        <p:spPr>
          <a:xfrm>
            <a:off x="274320" y="3364992"/>
            <a:ext cx="1737360" cy="310896"/>
          </a:xfrm>
          <a:prstGeom prst="roundRect">
            <a:avLst>
              <a:gd name="adj" fmla="val 17647"/>
            </a:avLst>
          </a:prstGeom>
          <a:solidFill>
            <a:srgbClr val="C7BADB"/>
          </a:solidFill>
          <a:ln w="12700">
            <a:solidFill>
              <a:srgbClr val="C7BADB"/>
            </a:solidFill>
            <a:prstDash val="solid"/>
          </a:ln>
        </p:spPr>
      </p:sp>
      <p:sp>
        <p:nvSpPr>
          <p:cNvPr id="14" name="Text 12"/>
          <p:cNvSpPr/>
          <p:nvPr/>
        </p:nvSpPr>
        <p:spPr>
          <a:xfrm>
            <a:off x="274320" y="3364992"/>
            <a:ext cx="1737360"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2.  TRAINING</a:t>
            </a:r>
            <a:endParaRPr lang="en-US" sz="1150" dirty="0"/>
          </a:p>
        </p:txBody>
      </p:sp>
      <p:sp>
        <p:nvSpPr>
          <p:cNvPr id="15" name="Text 13"/>
          <p:cNvSpPr/>
          <p:nvPr/>
        </p:nvSpPr>
        <p:spPr>
          <a:xfrm>
            <a:off x="320040" y="3822192"/>
            <a:ext cx="1645920" cy="987552"/>
          </a:xfrm>
          <a:prstGeom prst="rect">
            <a:avLst/>
          </a:prstGeom>
          <a:noFill/>
          <a:ln/>
        </p:spPr>
        <p:txBody>
          <a:bodyPr wrap="square" lIns="0" tIns="0" rIns="0" bIns="0" rtlCol="0" anchor="ctr"/>
          <a:lstStyle/>
          <a:p>
            <a:pPr algn="ctr" indent="0" marL="0">
              <a:lnSpc>
                <a:spcPts val="1800"/>
              </a:lnSpc>
              <a:buNone/>
            </a:pPr>
            <a:r>
              <a:rPr lang="en-US" sz="1000" dirty="0">
                <a:solidFill>
                  <a:srgbClr val="C3B5D9"/>
                </a:solidFill>
                <a:latin typeface="Arial" pitchFamily="34" charset="0"/>
                <a:ea typeface="Arial" pitchFamily="34" charset="-122"/>
                <a:cs typeface="Arial" pitchFamily="34" charset="-120"/>
              </a:rPr>
              <a:t>Training data</a:t>
            </a:r>
            <a:endParaRPr lang="en-US" sz="1000" dirty="0"/>
          </a:p>
          <a:p>
            <a:pPr algn="ctr" indent="0" marL="0">
              <a:lnSpc>
                <a:spcPts val="1800"/>
              </a:lnSpc>
              <a:buNone/>
            </a:pPr>
            <a:r>
              <a:rPr lang="en-US" sz="1000" dirty="0">
                <a:solidFill>
                  <a:srgbClr val="C3B5D9"/>
                </a:solidFill>
                <a:latin typeface="Arial" pitchFamily="34" charset="0"/>
                <a:ea typeface="Arial" pitchFamily="34" charset="-122"/>
                <a:cs typeface="Arial" pitchFamily="34" charset="-120"/>
              </a:rPr>
              <a:t>Algorithms</a:t>
            </a:r>
            <a:endParaRPr lang="en-US" sz="1000" dirty="0"/>
          </a:p>
          <a:p>
            <a:pPr algn="ctr" indent="0" marL="0">
              <a:lnSpc>
                <a:spcPts val="1800"/>
              </a:lnSpc>
              <a:buNone/>
            </a:pPr>
            <a:r>
              <a:rPr lang="en-US" sz="1000" dirty="0">
                <a:solidFill>
                  <a:srgbClr val="C3B5D9"/>
                </a:solidFill>
                <a:latin typeface="Arial" pitchFamily="34" charset="0"/>
                <a:ea typeface="Arial" pitchFamily="34" charset="-122"/>
                <a:cs typeface="Arial" pitchFamily="34" charset="-120"/>
              </a:rPr>
              <a:t>Pre-trained LLM</a:t>
            </a:r>
            <a:endParaRPr lang="en-US" sz="1000" dirty="0"/>
          </a:p>
          <a:p>
            <a:pPr algn="ctr" indent="0" marL="0">
              <a:lnSpc>
                <a:spcPts val="1800"/>
              </a:lnSpc>
              <a:buNone/>
            </a:pPr>
            <a:r>
              <a:rPr lang="en-US" sz="1000" dirty="0">
                <a:solidFill>
                  <a:srgbClr val="C3B5D9"/>
                </a:solidFill>
                <a:latin typeface="Arial" pitchFamily="34" charset="0"/>
                <a:ea typeface="Arial" pitchFamily="34" charset="-122"/>
                <a:cs typeface="Arial" pitchFamily="34" charset="-120"/>
              </a:rPr>
              <a:t>Fine-tuning data</a:t>
            </a:r>
            <a:endParaRPr lang="en-US" sz="1000" dirty="0"/>
          </a:p>
        </p:txBody>
      </p:sp>
      <p:sp>
        <p:nvSpPr>
          <p:cNvPr id="16" name="Shape 14"/>
          <p:cNvSpPr/>
          <p:nvPr/>
        </p:nvSpPr>
        <p:spPr>
          <a:xfrm>
            <a:off x="2212848" y="1078992"/>
            <a:ext cx="4718304" cy="4151376"/>
          </a:xfrm>
          <a:prstGeom prst="roundRect">
            <a:avLst>
              <a:gd name="adj" fmla="val 881"/>
            </a:avLst>
          </a:prstGeom>
          <a:solidFill>
            <a:srgbClr val="F9FBFE"/>
          </a:solidFill>
          <a:ln w="22225">
            <a:solidFill>
              <a:srgbClr val="C3D5F6"/>
            </a:solidFill>
            <a:prstDash val="solid"/>
          </a:ln>
        </p:spPr>
      </p:sp>
      <p:sp>
        <p:nvSpPr>
          <p:cNvPr id="17" name="Shape 15"/>
          <p:cNvSpPr/>
          <p:nvPr/>
        </p:nvSpPr>
        <p:spPr>
          <a:xfrm>
            <a:off x="2212848" y="1078992"/>
            <a:ext cx="4718304" cy="310896"/>
          </a:xfrm>
          <a:prstGeom prst="roundRect">
            <a:avLst>
              <a:gd name="adj" fmla="val 17647"/>
            </a:avLst>
          </a:prstGeom>
          <a:solidFill>
            <a:srgbClr val="C3D5F6"/>
          </a:solidFill>
          <a:ln w="12700">
            <a:solidFill>
              <a:srgbClr val="C3D5F6"/>
            </a:solidFill>
            <a:prstDash val="solid"/>
          </a:ln>
        </p:spPr>
      </p:sp>
      <p:sp>
        <p:nvSpPr>
          <p:cNvPr id="18" name="Text 16"/>
          <p:cNvSpPr/>
          <p:nvPr/>
        </p:nvSpPr>
        <p:spPr>
          <a:xfrm>
            <a:off x="2212848" y="1078992"/>
            <a:ext cx="4718304"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3.  AGENTIC AI SYSTEM  (CISA / ASD ACSC — Figure 1)</a:t>
            </a:r>
            <a:endParaRPr lang="en-US" sz="1150" dirty="0"/>
          </a:p>
        </p:txBody>
      </p:sp>
      <p:sp>
        <p:nvSpPr>
          <p:cNvPr id="19" name="Shape 17"/>
          <p:cNvSpPr/>
          <p:nvPr/>
        </p:nvSpPr>
        <p:spPr>
          <a:xfrm>
            <a:off x="2487168" y="1499616"/>
            <a:ext cx="4169664" cy="731520"/>
          </a:xfrm>
          <a:prstGeom prst="roundRect">
            <a:avLst>
              <a:gd name="adj" fmla="val 6250"/>
            </a:avLst>
          </a:prstGeom>
          <a:solidFill>
            <a:srgbClr val="FFFFFF"/>
          </a:solidFill>
          <a:ln w="19050">
            <a:solidFill>
              <a:srgbClr val="C3D5F6"/>
            </a:solidFill>
            <a:prstDash val="solid"/>
          </a:ln>
        </p:spPr>
      </p:sp>
      <p:sp>
        <p:nvSpPr>
          <p:cNvPr id="20" name="Text 18"/>
          <p:cNvSpPr/>
          <p:nvPr/>
        </p:nvSpPr>
        <p:spPr>
          <a:xfrm>
            <a:off x="2487168" y="1554480"/>
            <a:ext cx="4169664" cy="219456"/>
          </a:xfrm>
          <a:prstGeom prst="rect">
            <a:avLst/>
          </a:prstGeom>
          <a:noFill/>
          <a:ln/>
        </p:spPr>
        <p:txBody>
          <a:bodyPr wrap="square" lIns="0" tIns="0" rIns="0" bIns="0" rtlCol="0" anchor="ctr"/>
          <a:lstStyle/>
          <a:p>
            <a:pPr algn="ctr" indent="0" marL="0">
              <a:buNone/>
            </a:pPr>
            <a:r>
              <a:rPr lang="en-US" sz="1300" b="1" dirty="0">
                <a:solidFill>
                  <a:srgbClr val="B8C4DF"/>
                </a:solidFill>
                <a:latin typeface="Arial" pitchFamily="34" charset="0"/>
                <a:ea typeface="Arial" pitchFamily="34" charset="-122"/>
                <a:cs typeface="Arial" pitchFamily="34" charset="-120"/>
              </a:rPr>
              <a:t>LLM Core — Statistical Model</a:t>
            </a:r>
            <a:endParaRPr lang="en-US" sz="1300" dirty="0"/>
          </a:p>
        </p:txBody>
      </p:sp>
      <p:sp>
        <p:nvSpPr>
          <p:cNvPr id="21" name="Text 19"/>
          <p:cNvSpPr/>
          <p:nvPr/>
        </p:nvSpPr>
        <p:spPr>
          <a:xfrm>
            <a:off x="2487168" y="1773936"/>
            <a:ext cx="4169664" cy="182880"/>
          </a:xfrm>
          <a:prstGeom prst="rect">
            <a:avLst/>
          </a:prstGeom>
          <a:noFill/>
          <a:ln/>
        </p:spPr>
        <p:txBody>
          <a:bodyPr wrap="square" lIns="0" tIns="0" rIns="0" bIns="0" rtlCol="0" anchor="ctr"/>
          <a:lstStyle/>
          <a:p>
            <a:pPr algn="ctr" indent="0" marL="0">
              <a:buNone/>
            </a:pPr>
            <a:r>
              <a:rPr lang="en-US" sz="950" dirty="0">
                <a:solidFill>
                  <a:srgbClr val="B8C4DF"/>
                </a:solidFill>
                <a:latin typeface="Arial" pitchFamily="34" charset="0"/>
                <a:ea typeface="Arial" pitchFamily="34" charset="-122"/>
                <a:cs typeface="Arial" pitchFamily="34" charset="-120"/>
              </a:rPr>
              <a:t>Interprets world state · reasons · plans · decides · takes actions</a:t>
            </a:r>
            <a:endParaRPr lang="en-US" sz="950" dirty="0"/>
          </a:p>
        </p:txBody>
      </p:sp>
      <p:sp>
        <p:nvSpPr>
          <p:cNvPr id="22" name="Text 20"/>
          <p:cNvSpPr/>
          <p:nvPr/>
        </p:nvSpPr>
        <p:spPr>
          <a:xfrm>
            <a:off x="2487168" y="1956816"/>
            <a:ext cx="4169664" cy="182880"/>
          </a:xfrm>
          <a:prstGeom prst="rect">
            <a:avLst/>
          </a:prstGeom>
          <a:noFill/>
          <a:ln/>
        </p:spPr>
        <p:txBody>
          <a:bodyPr wrap="square" lIns="0" tIns="0" rIns="0" bIns="0" rtlCol="0" anchor="ctr"/>
          <a:lstStyle/>
          <a:p>
            <a:pPr algn="ctr" indent="0" marL="0">
              <a:buNone/>
            </a:pPr>
            <a:r>
              <a:rPr lang="en-US" sz="950" dirty="0">
                <a:solidFill>
                  <a:srgbClr val="BFD2F5"/>
                </a:solidFill>
                <a:latin typeface="Arial" pitchFamily="34" charset="0"/>
                <a:ea typeface="Arial" pitchFamily="34" charset="-122"/>
                <a:cs typeface="Arial" pitchFamily="34" charset="-120"/>
              </a:rPr>
              <a:t>Pursues measurable goals from user directions autonomously</a:t>
            </a:r>
            <a:endParaRPr lang="en-US" sz="950" dirty="0"/>
          </a:p>
        </p:txBody>
      </p:sp>
      <p:sp>
        <p:nvSpPr>
          <p:cNvPr id="23" name="Shape 21"/>
          <p:cNvSpPr/>
          <p:nvPr/>
        </p:nvSpPr>
        <p:spPr>
          <a:xfrm>
            <a:off x="2414016" y="2377440"/>
            <a:ext cx="1365504" cy="1261872"/>
          </a:xfrm>
          <a:prstGeom prst="roundRect">
            <a:avLst>
              <a:gd name="adj" fmla="val 3623"/>
            </a:avLst>
          </a:prstGeom>
          <a:solidFill>
            <a:srgbClr val="F9FCF9"/>
          </a:solidFill>
          <a:ln w="15875">
            <a:solidFill>
              <a:srgbClr val="C7D8C5"/>
            </a:solidFill>
            <a:prstDash val="solid"/>
          </a:ln>
        </p:spPr>
      </p:sp>
      <p:sp>
        <p:nvSpPr>
          <p:cNvPr id="24" name="Text 22"/>
          <p:cNvSpPr/>
          <p:nvPr/>
        </p:nvSpPr>
        <p:spPr>
          <a:xfrm>
            <a:off x="2414016" y="2450592"/>
            <a:ext cx="1365504" cy="201168"/>
          </a:xfrm>
          <a:prstGeom prst="rect">
            <a:avLst/>
          </a:prstGeom>
          <a:noFill/>
          <a:ln/>
        </p:spPr>
        <p:txBody>
          <a:bodyPr wrap="square" lIns="0" tIns="0" rIns="0" bIns="0" rtlCol="0" anchor="ctr"/>
          <a:lstStyle/>
          <a:p>
            <a:pPr algn="ctr" indent="0" marL="0">
              <a:buNone/>
            </a:pPr>
            <a:r>
              <a:rPr lang="en-US" sz="1100" b="1" dirty="0">
                <a:solidFill>
                  <a:srgbClr val="BDCBBA"/>
                </a:solidFill>
                <a:latin typeface="Arial" pitchFamily="34" charset="0"/>
                <a:ea typeface="Arial" pitchFamily="34" charset="-122"/>
                <a:cs typeface="Arial" pitchFamily="34" charset="-120"/>
              </a:rPr>
              <a:t>PLANNING</a:t>
            </a:r>
            <a:endParaRPr lang="en-US" sz="1100" dirty="0"/>
          </a:p>
        </p:txBody>
      </p:sp>
      <p:sp>
        <p:nvSpPr>
          <p:cNvPr id="25" name="Text 23"/>
          <p:cNvSpPr/>
          <p:nvPr/>
        </p:nvSpPr>
        <p:spPr>
          <a:xfrm>
            <a:off x="2450592" y="2706624"/>
            <a:ext cx="1292352" cy="859536"/>
          </a:xfrm>
          <a:prstGeom prst="rect">
            <a:avLst/>
          </a:prstGeom>
          <a:noFill/>
          <a:ln/>
        </p:spPr>
        <p:txBody>
          <a:bodyPr wrap="square" lIns="0" tIns="0" rIns="0" bIns="0" rtlCol="0" anchor="ctr"/>
          <a:lstStyle/>
          <a:p>
            <a:pPr algn="ctr" indent="0" marL="0">
              <a:lnSpc>
                <a:spcPts val="1400"/>
              </a:lnSpc>
              <a:buNone/>
            </a:pPr>
            <a:r>
              <a:rPr lang="en-US" sz="900" dirty="0">
                <a:solidFill>
                  <a:srgbClr val="BDCBBA"/>
                </a:solidFill>
                <a:latin typeface="Arial" pitchFamily="34" charset="0"/>
                <a:ea typeface="Arial" pitchFamily="34" charset="-122"/>
                <a:cs typeface="Arial" pitchFamily="34" charset="-120"/>
              </a:rPr>
              <a:t>Decomposes goals into</a:t>
            </a:r>
            <a:endParaRPr lang="en-US" sz="900" dirty="0"/>
          </a:p>
          <a:p>
            <a:pPr algn="ctr" indent="0" marL="0">
              <a:lnSpc>
                <a:spcPts val="1400"/>
              </a:lnSpc>
              <a:buNone/>
            </a:pPr>
            <a:r>
              <a:rPr lang="en-US" sz="900" dirty="0">
                <a:solidFill>
                  <a:srgbClr val="BDCBBA"/>
                </a:solidFill>
                <a:latin typeface="Arial" pitchFamily="34" charset="0"/>
                <a:ea typeface="Arial" pitchFamily="34" charset="-122"/>
                <a:cs typeface="Arial" pitchFamily="34" charset="-120"/>
              </a:rPr>
              <a:t>multi-step execution plans</a:t>
            </a:r>
            <a:endParaRPr lang="en-US" sz="900" dirty="0"/>
          </a:p>
          <a:p>
            <a:pPr algn="ctr" indent="0" marL="0">
              <a:lnSpc>
                <a:spcPts val="1400"/>
              </a:lnSpc>
              <a:buNone/>
            </a:pPr>
            <a:r>
              <a:rPr lang="en-US" sz="900" dirty="0">
                <a:solidFill>
                  <a:srgbClr val="BDCBBA"/>
                </a:solidFill>
                <a:latin typeface="Arial" pitchFamily="34" charset="0"/>
                <a:ea typeface="Arial" pitchFamily="34" charset="-122"/>
                <a:cs typeface="Arial" pitchFamily="34" charset="-120"/>
              </a:rPr>
              <a:t>Can spawn sub-agents</a:t>
            </a:r>
            <a:endParaRPr lang="en-US" sz="900" dirty="0"/>
          </a:p>
          <a:p>
            <a:pPr algn="ctr" indent="0" marL="0">
              <a:lnSpc>
                <a:spcPts val="1400"/>
              </a:lnSpc>
              <a:buNone/>
            </a:pPr>
            <a:r>
              <a:rPr lang="en-US" sz="900" dirty="0">
                <a:solidFill>
                  <a:srgbClr val="BDCBBA"/>
                </a:solidFill>
                <a:latin typeface="Arial" pitchFamily="34" charset="0"/>
                <a:ea typeface="Arial" pitchFamily="34" charset="-122"/>
                <a:cs typeface="Arial" pitchFamily="34" charset="-120"/>
              </a:rPr>
              <a:t>for specialist sub-tasks</a:t>
            </a:r>
            <a:endParaRPr lang="en-US" sz="900" dirty="0"/>
          </a:p>
        </p:txBody>
      </p:sp>
      <p:sp>
        <p:nvSpPr>
          <p:cNvPr id="26" name="Shape 24"/>
          <p:cNvSpPr/>
          <p:nvPr/>
        </p:nvSpPr>
        <p:spPr>
          <a:xfrm>
            <a:off x="3889248" y="2377440"/>
            <a:ext cx="1365504" cy="1261872"/>
          </a:xfrm>
          <a:prstGeom prst="roundRect">
            <a:avLst>
              <a:gd name="adj" fmla="val 3623"/>
            </a:avLst>
          </a:prstGeom>
          <a:solidFill>
            <a:srgbClr val="FEFCF7"/>
          </a:solidFill>
          <a:ln w="15875">
            <a:solidFill>
              <a:srgbClr val="F8DBC3"/>
            </a:solidFill>
            <a:prstDash val="solid"/>
          </a:ln>
        </p:spPr>
      </p:sp>
      <p:sp>
        <p:nvSpPr>
          <p:cNvPr id="27" name="Text 25"/>
          <p:cNvSpPr/>
          <p:nvPr/>
        </p:nvSpPr>
        <p:spPr>
          <a:xfrm>
            <a:off x="3889248" y="2450592"/>
            <a:ext cx="1365504" cy="201168"/>
          </a:xfrm>
          <a:prstGeom prst="rect">
            <a:avLst/>
          </a:prstGeom>
          <a:noFill/>
          <a:ln/>
        </p:spPr>
        <p:txBody>
          <a:bodyPr wrap="square" lIns="0" tIns="0" rIns="0" bIns="0" rtlCol="0" anchor="ctr"/>
          <a:lstStyle/>
          <a:p>
            <a:pPr algn="ctr" indent="0" marL="0">
              <a:buNone/>
            </a:pPr>
            <a:r>
              <a:rPr lang="en-US" sz="1100" b="1" dirty="0">
                <a:solidFill>
                  <a:srgbClr val="F2CBBA"/>
                </a:solidFill>
                <a:latin typeface="Arial" pitchFamily="34" charset="0"/>
                <a:ea typeface="Arial" pitchFamily="34" charset="-122"/>
                <a:cs typeface="Arial" pitchFamily="34" charset="-120"/>
              </a:rPr>
              <a:t>MEMORY</a:t>
            </a:r>
            <a:endParaRPr lang="en-US" sz="1100" dirty="0"/>
          </a:p>
        </p:txBody>
      </p:sp>
      <p:sp>
        <p:nvSpPr>
          <p:cNvPr id="28" name="Text 26"/>
          <p:cNvSpPr/>
          <p:nvPr/>
        </p:nvSpPr>
        <p:spPr>
          <a:xfrm>
            <a:off x="3925824" y="2706624"/>
            <a:ext cx="1292352" cy="859536"/>
          </a:xfrm>
          <a:prstGeom prst="rect">
            <a:avLst/>
          </a:prstGeom>
          <a:noFill/>
          <a:ln/>
        </p:spPr>
        <p:txBody>
          <a:bodyPr wrap="square" lIns="0" tIns="0" rIns="0" bIns="0" rtlCol="0" anchor="ctr"/>
          <a:lstStyle/>
          <a:p>
            <a:pPr algn="ctr" indent="0" marL="0">
              <a:lnSpc>
                <a:spcPts val="1400"/>
              </a:lnSpc>
              <a:buNone/>
            </a:pPr>
            <a:r>
              <a:rPr lang="en-US" sz="900" dirty="0">
                <a:solidFill>
                  <a:srgbClr val="F2CBBA"/>
                </a:solidFill>
                <a:latin typeface="Arial" pitchFamily="34" charset="0"/>
                <a:ea typeface="Arial" pitchFamily="34" charset="-122"/>
                <a:cs typeface="Arial" pitchFamily="34" charset="-120"/>
              </a:rPr>
              <a:t>Short-term (working ctx)</a:t>
            </a:r>
            <a:endParaRPr lang="en-US" sz="900" dirty="0"/>
          </a:p>
          <a:p>
            <a:pPr algn="ctr" indent="0" marL="0">
              <a:lnSpc>
                <a:spcPts val="1400"/>
              </a:lnSpc>
              <a:buNone/>
            </a:pPr>
            <a:r>
              <a:rPr lang="en-US" sz="900" dirty="0">
                <a:solidFill>
                  <a:srgbClr val="F2CBBA"/>
                </a:solidFill>
                <a:latin typeface="Arial" pitchFamily="34" charset="0"/>
                <a:ea typeface="Arial" pitchFamily="34" charset="-122"/>
                <a:cs typeface="Arial" pitchFamily="34" charset="-120"/>
              </a:rPr>
              <a:t>Long-term (knowledge)</a:t>
            </a:r>
            <a:endParaRPr lang="en-US" sz="900" dirty="0"/>
          </a:p>
          <a:p>
            <a:pPr algn="ctr" indent="0" marL="0">
              <a:lnSpc>
                <a:spcPts val="1400"/>
              </a:lnSpc>
              <a:buNone/>
            </a:pPr>
            <a:r>
              <a:rPr lang="en-US" sz="900" dirty="0">
                <a:solidFill>
                  <a:srgbClr val="F2CBBA"/>
                </a:solidFill>
                <a:latin typeface="Arial" pitchFamily="34" charset="0"/>
                <a:ea typeface="Arial" pitchFamily="34" charset="-122"/>
                <a:cs typeface="Arial" pitchFamily="34" charset="-120"/>
              </a:rPr>
              <a:t>External vector / RAG</a:t>
            </a:r>
            <a:endParaRPr lang="en-US" sz="900" dirty="0"/>
          </a:p>
          <a:p>
            <a:pPr algn="ctr" indent="0" marL="0">
              <a:lnSpc>
                <a:spcPts val="1400"/>
              </a:lnSpc>
              <a:buNone/>
            </a:pPr>
            <a:r>
              <a:rPr lang="en-US" sz="900" dirty="0">
                <a:solidFill>
                  <a:srgbClr val="F2CBBA"/>
                </a:solidFill>
                <a:latin typeface="Arial" pitchFamily="34" charset="0"/>
                <a:ea typeface="Arial" pitchFamily="34" charset="-122"/>
                <a:cs typeface="Arial" pitchFamily="34" charset="-120"/>
              </a:rPr>
              <a:t>Episodic memory store</a:t>
            </a:r>
            <a:endParaRPr lang="en-US" sz="900" dirty="0"/>
          </a:p>
        </p:txBody>
      </p:sp>
      <p:sp>
        <p:nvSpPr>
          <p:cNvPr id="29" name="Shape 27"/>
          <p:cNvSpPr/>
          <p:nvPr/>
        </p:nvSpPr>
        <p:spPr>
          <a:xfrm>
            <a:off x="5364480" y="2377440"/>
            <a:ext cx="1365504" cy="1261872"/>
          </a:xfrm>
          <a:prstGeom prst="roundRect">
            <a:avLst>
              <a:gd name="adj" fmla="val 3623"/>
            </a:avLst>
          </a:prstGeom>
          <a:solidFill>
            <a:srgbClr val="F8FBFE"/>
          </a:solidFill>
          <a:ln w="15875">
            <a:solidFill>
              <a:srgbClr val="C1D1EA"/>
            </a:solidFill>
            <a:prstDash val="solid"/>
          </a:ln>
        </p:spPr>
      </p:sp>
      <p:sp>
        <p:nvSpPr>
          <p:cNvPr id="30" name="Text 28"/>
          <p:cNvSpPr/>
          <p:nvPr/>
        </p:nvSpPr>
        <p:spPr>
          <a:xfrm>
            <a:off x="5364480" y="2450592"/>
            <a:ext cx="1365504" cy="201168"/>
          </a:xfrm>
          <a:prstGeom prst="rect">
            <a:avLst/>
          </a:prstGeom>
          <a:noFill/>
          <a:ln/>
        </p:spPr>
        <p:txBody>
          <a:bodyPr wrap="square" lIns="0" tIns="0" rIns="0" bIns="0" rtlCol="0" anchor="ctr"/>
          <a:lstStyle/>
          <a:p>
            <a:pPr algn="ctr" indent="0" marL="0">
              <a:buNone/>
            </a:pPr>
            <a:r>
              <a:rPr lang="en-US" sz="1100" b="1" dirty="0">
                <a:solidFill>
                  <a:srgbClr val="B8C4DF"/>
                </a:solidFill>
                <a:latin typeface="Arial" pitchFamily="34" charset="0"/>
                <a:ea typeface="Arial" pitchFamily="34" charset="-122"/>
                <a:cs typeface="Arial" pitchFamily="34" charset="-120"/>
              </a:rPr>
              <a:t>TOOLS &amp; DATA</a:t>
            </a:r>
            <a:endParaRPr lang="en-US" sz="1100" dirty="0"/>
          </a:p>
        </p:txBody>
      </p:sp>
      <p:sp>
        <p:nvSpPr>
          <p:cNvPr id="31" name="Text 29"/>
          <p:cNvSpPr/>
          <p:nvPr/>
        </p:nvSpPr>
        <p:spPr>
          <a:xfrm>
            <a:off x="5401056" y="2706624"/>
            <a:ext cx="1292352" cy="859536"/>
          </a:xfrm>
          <a:prstGeom prst="rect">
            <a:avLst/>
          </a:prstGeom>
          <a:noFill/>
          <a:ln/>
        </p:spPr>
        <p:txBody>
          <a:bodyPr wrap="square" lIns="0" tIns="0" rIns="0" bIns="0" rtlCol="0" anchor="ctr"/>
          <a:lstStyle/>
          <a:p>
            <a:pPr algn="ctr" indent="0" marL="0">
              <a:lnSpc>
                <a:spcPts val="1400"/>
              </a:lnSpc>
              <a:buNone/>
            </a:pPr>
            <a:r>
              <a:rPr lang="en-US" sz="900" dirty="0">
                <a:solidFill>
                  <a:srgbClr val="B8C4DF"/>
                </a:solidFill>
                <a:latin typeface="Arial" pitchFamily="34" charset="0"/>
                <a:ea typeface="Arial" pitchFamily="34" charset="-122"/>
                <a:cs typeface="Arial" pitchFamily="34" charset="-120"/>
              </a:rPr>
              <a:t>APIs · web · databases</a:t>
            </a:r>
            <a:endParaRPr lang="en-US" sz="900" dirty="0"/>
          </a:p>
          <a:p>
            <a:pPr algn="ctr" indent="0" marL="0">
              <a:lnSpc>
                <a:spcPts val="1400"/>
              </a:lnSpc>
              <a:buNone/>
            </a:pPr>
            <a:r>
              <a:rPr lang="en-US" sz="900" dirty="0">
                <a:solidFill>
                  <a:srgbClr val="B8C4DF"/>
                </a:solidFill>
                <a:latin typeface="Arial" pitchFamily="34" charset="0"/>
                <a:ea typeface="Arial" pitchFamily="34" charset="-122"/>
                <a:cs typeface="Arial" pitchFamily="34" charset="-120"/>
              </a:rPr>
              <a:t>Code executors · files</a:t>
            </a:r>
            <a:endParaRPr lang="en-US" sz="900" dirty="0"/>
          </a:p>
          <a:p>
            <a:pPr algn="ctr" indent="0" marL="0">
              <a:lnSpc>
                <a:spcPts val="1400"/>
              </a:lnSpc>
              <a:buNone/>
            </a:pPr>
            <a:r>
              <a:rPr lang="en-US" sz="900" dirty="0">
                <a:solidFill>
                  <a:srgbClr val="B8C4DF"/>
                </a:solidFill>
                <a:latin typeface="Arial" pitchFamily="34" charset="0"/>
                <a:ea typeface="Arial" pitchFamily="34" charset="-122"/>
                <a:cs typeface="Arial" pitchFamily="34" charset="-120"/>
              </a:rPr>
              <a:t>External data sources</a:t>
            </a:r>
            <a:endParaRPr lang="en-US" sz="900" dirty="0"/>
          </a:p>
          <a:p>
            <a:pPr algn="ctr" indent="0" marL="0">
              <a:lnSpc>
                <a:spcPts val="1400"/>
              </a:lnSpc>
              <a:buNone/>
            </a:pPr>
            <a:r>
              <a:rPr lang="en-US" sz="900" dirty="0">
                <a:solidFill>
                  <a:srgbClr val="B8C4DF"/>
                </a:solidFill>
                <a:latin typeface="Arial" pitchFamily="34" charset="0"/>
                <a:ea typeface="Arial" pitchFamily="34" charset="-122"/>
                <a:cs typeface="Arial" pitchFamily="34" charset="-120"/>
              </a:rPr>
              <a:t>Sub-agents (actuators)</a:t>
            </a:r>
            <a:endParaRPr lang="en-US" sz="900" dirty="0"/>
          </a:p>
        </p:txBody>
      </p:sp>
      <p:sp>
        <p:nvSpPr>
          <p:cNvPr id="32" name="Shape 30"/>
          <p:cNvSpPr/>
          <p:nvPr/>
        </p:nvSpPr>
        <p:spPr>
          <a:xfrm>
            <a:off x="2414016" y="3767328"/>
            <a:ext cx="4315968" cy="530352"/>
          </a:xfrm>
          <a:prstGeom prst="roundRect">
            <a:avLst>
              <a:gd name="adj" fmla="val 8621"/>
            </a:avLst>
          </a:prstGeom>
          <a:solidFill>
            <a:srgbClr val="FFFDF7"/>
          </a:solidFill>
          <a:ln w="19050">
            <a:solidFill>
              <a:srgbClr val="FAE6C8"/>
            </a:solidFill>
            <a:prstDash val="solid"/>
          </a:ln>
        </p:spPr>
      </p:sp>
      <p:sp>
        <p:nvSpPr>
          <p:cNvPr id="33" name="Text 31"/>
          <p:cNvSpPr/>
          <p:nvPr/>
        </p:nvSpPr>
        <p:spPr>
          <a:xfrm>
            <a:off x="2414016" y="3822192"/>
            <a:ext cx="4315968" cy="201168"/>
          </a:xfrm>
          <a:prstGeom prst="rect">
            <a:avLst/>
          </a:prstGeom>
          <a:noFill/>
          <a:ln/>
        </p:spPr>
        <p:txBody>
          <a:bodyPr wrap="square" lIns="0" tIns="0" rIns="0" bIns="0" rtlCol="0" anchor="ctr"/>
          <a:lstStyle/>
          <a:p>
            <a:pPr algn="ctr" indent="0" marL="0">
              <a:buNone/>
            </a:pPr>
            <a:r>
              <a:rPr lang="en-US" sz="1100" b="1" dirty="0">
                <a:solidFill>
                  <a:srgbClr val="F2CBBA"/>
                </a:solidFill>
                <a:latin typeface="Arial" pitchFamily="34" charset="0"/>
                <a:ea typeface="Arial" pitchFamily="34" charset="-122"/>
                <a:cs typeface="Arial" pitchFamily="34" charset="-120"/>
              </a:rPr>
              <a:t>ACTION &amp; EXECUTION PRIVILEGES</a:t>
            </a:r>
            <a:endParaRPr lang="en-US" sz="1100" dirty="0"/>
          </a:p>
        </p:txBody>
      </p:sp>
      <p:sp>
        <p:nvSpPr>
          <p:cNvPr id="34" name="Text 32"/>
          <p:cNvSpPr/>
          <p:nvPr/>
        </p:nvSpPr>
        <p:spPr>
          <a:xfrm>
            <a:off x="2468880" y="4023360"/>
            <a:ext cx="4206240" cy="219456"/>
          </a:xfrm>
          <a:prstGeom prst="rect">
            <a:avLst/>
          </a:prstGeom>
          <a:noFill/>
          <a:ln/>
        </p:spPr>
        <p:txBody>
          <a:bodyPr wrap="square" lIns="0" tIns="0" rIns="0" bIns="0" rtlCol="0" anchor="ctr"/>
          <a:lstStyle/>
          <a:p>
            <a:pPr algn="ctr" indent="0" marL="0">
              <a:buNone/>
            </a:pPr>
            <a:r>
              <a:rPr lang="en-US" sz="850" dirty="0">
                <a:solidFill>
                  <a:srgbClr val="F2CBBA"/>
                </a:solidFill>
                <a:latin typeface="Arial" pitchFamily="34" charset="0"/>
                <a:ea typeface="Arial" pitchFamily="34" charset="-122"/>
                <a:cs typeface="Arial" pitchFamily="34" charset="-120"/>
              </a:rPr>
              <a:t>Permissions to interact with tools, users, systems and operating environments · least privilege enforced</a:t>
            </a:r>
            <a:endParaRPr lang="en-US" sz="850" dirty="0"/>
          </a:p>
        </p:txBody>
      </p:sp>
      <p:sp>
        <p:nvSpPr>
          <p:cNvPr id="35" name="Text 33"/>
          <p:cNvSpPr/>
          <p:nvPr/>
        </p:nvSpPr>
        <p:spPr>
          <a:xfrm>
            <a:off x="2414016" y="4389120"/>
            <a:ext cx="4315968" cy="182880"/>
          </a:xfrm>
          <a:prstGeom prst="rect">
            <a:avLst/>
          </a:prstGeom>
          <a:noFill/>
          <a:ln/>
        </p:spPr>
        <p:txBody>
          <a:bodyPr wrap="square" lIns="0" tIns="0" rIns="0" bIns="0" rtlCol="0" anchor="ctr"/>
          <a:lstStyle/>
          <a:p>
            <a:pPr algn="l" indent="0" marL="0">
              <a:buNone/>
            </a:pPr>
            <a:r>
              <a:rPr lang="en-US" sz="900" b="1" dirty="0">
                <a:solidFill>
                  <a:srgbClr val="E3BCBA"/>
                </a:solidFill>
                <a:latin typeface="Arial" pitchFamily="34" charset="0"/>
                <a:ea typeface="Arial" pitchFamily="34" charset="-122"/>
                <a:cs typeface="Arial" pitchFamily="34" charset="-120"/>
              </a:rPr>
              <a:t>CISA / ASD ACSC RISK CATEGORIES:</a:t>
            </a:r>
            <a:endParaRPr lang="en-US" sz="900" dirty="0"/>
          </a:p>
        </p:txBody>
      </p:sp>
      <p:sp>
        <p:nvSpPr>
          <p:cNvPr id="36" name="Shape 34"/>
          <p:cNvSpPr/>
          <p:nvPr/>
        </p:nvSpPr>
        <p:spPr>
          <a:xfrm>
            <a:off x="2414016" y="4608576"/>
            <a:ext cx="804672" cy="292608"/>
          </a:xfrm>
          <a:prstGeom prst="roundRect">
            <a:avLst>
              <a:gd name="adj" fmla="val 18750"/>
            </a:avLst>
          </a:prstGeom>
          <a:solidFill>
            <a:srgbClr val="FDFAF9"/>
          </a:solidFill>
          <a:ln w="12700">
            <a:solidFill>
              <a:srgbClr val="F7E2E1"/>
            </a:solidFill>
            <a:prstDash val="solid"/>
          </a:ln>
        </p:spPr>
      </p:sp>
      <p:sp>
        <p:nvSpPr>
          <p:cNvPr id="37" name="Text 35"/>
          <p:cNvSpPr/>
          <p:nvPr/>
        </p:nvSpPr>
        <p:spPr>
          <a:xfrm>
            <a:off x="2414016" y="4608576"/>
            <a:ext cx="804672" cy="292608"/>
          </a:xfrm>
          <a:prstGeom prst="rect">
            <a:avLst/>
          </a:prstGeom>
          <a:noFill/>
          <a:ln/>
        </p:spPr>
        <p:txBody>
          <a:bodyPr wrap="square" lIns="0" tIns="0" rIns="0" bIns="0" rtlCol="0" anchor="ctr"/>
          <a:lstStyle/>
          <a:p>
            <a:pPr algn="ctr" indent="0" marL="0">
              <a:buNone/>
            </a:pPr>
            <a:r>
              <a:rPr lang="en-US" sz="800" dirty="0">
                <a:solidFill>
                  <a:srgbClr val="E3BCBA"/>
                </a:solidFill>
                <a:latin typeface="Arial" pitchFamily="34" charset="0"/>
                <a:ea typeface="Arial" pitchFamily="34" charset="-122"/>
                <a:cs typeface="Arial" pitchFamily="34" charset="-120"/>
              </a:rPr>
              <a:t>Privilege</a:t>
            </a:r>
            <a:endParaRPr lang="en-US" sz="800" dirty="0"/>
          </a:p>
        </p:txBody>
      </p:sp>
      <p:sp>
        <p:nvSpPr>
          <p:cNvPr id="38" name="Shape 36"/>
          <p:cNvSpPr/>
          <p:nvPr/>
        </p:nvSpPr>
        <p:spPr>
          <a:xfrm>
            <a:off x="3291840" y="4608576"/>
            <a:ext cx="804672" cy="292608"/>
          </a:xfrm>
          <a:prstGeom prst="roundRect">
            <a:avLst>
              <a:gd name="adj" fmla="val 18750"/>
            </a:avLst>
          </a:prstGeom>
          <a:solidFill>
            <a:srgbClr val="FDFAF9"/>
          </a:solidFill>
          <a:ln w="12700">
            <a:solidFill>
              <a:srgbClr val="F7E2E1"/>
            </a:solidFill>
            <a:prstDash val="solid"/>
          </a:ln>
        </p:spPr>
      </p:sp>
      <p:sp>
        <p:nvSpPr>
          <p:cNvPr id="39" name="Text 37"/>
          <p:cNvSpPr/>
          <p:nvPr/>
        </p:nvSpPr>
        <p:spPr>
          <a:xfrm>
            <a:off x="3291840" y="4608576"/>
            <a:ext cx="804672" cy="292608"/>
          </a:xfrm>
          <a:prstGeom prst="rect">
            <a:avLst/>
          </a:prstGeom>
          <a:noFill/>
          <a:ln/>
        </p:spPr>
        <p:txBody>
          <a:bodyPr wrap="square" lIns="0" tIns="0" rIns="0" bIns="0" rtlCol="0" anchor="ctr"/>
          <a:lstStyle/>
          <a:p>
            <a:pPr algn="ctr" indent="0" marL="0">
              <a:buNone/>
            </a:pPr>
            <a:r>
              <a:rPr lang="en-US" sz="800" dirty="0">
                <a:solidFill>
                  <a:srgbClr val="E3BCBA"/>
                </a:solidFill>
                <a:latin typeface="Arial" pitchFamily="34" charset="0"/>
                <a:ea typeface="Arial" pitchFamily="34" charset="-122"/>
                <a:cs typeface="Arial" pitchFamily="34" charset="-120"/>
              </a:rPr>
              <a:t>Design &amp; config</a:t>
            </a:r>
            <a:endParaRPr lang="en-US" sz="800" dirty="0"/>
          </a:p>
        </p:txBody>
      </p:sp>
      <p:sp>
        <p:nvSpPr>
          <p:cNvPr id="40" name="Shape 38"/>
          <p:cNvSpPr/>
          <p:nvPr/>
        </p:nvSpPr>
        <p:spPr>
          <a:xfrm>
            <a:off x="4169664" y="4608576"/>
            <a:ext cx="804672" cy="292608"/>
          </a:xfrm>
          <a:prstGeom prst="roundRect">
            <a:avLst>
              <a:gd name="adj" fmla="val 18750"/>
            </a:avLst>
          </a:prstGeom>
          <a:solidFill>
            <a:srgbClr val="FDFAF9"/>
          </a:solidFill>
          <a:ln w="12700">
            <a:solidFill>
              <a:srgbClr val="F7E2E1"/>
            </a:solidFill>
            <a:prstDash val="solid"/>
          </a:ln>
        </p:spPr>
      </p:sp>
      <p:sp>
        <p:nvSpPr>
          <p:cNvPr id="41" name="Text 39"/>
          <p:cNvSpPr/>
          <p:nvPr/>
        </p:nvSpPr>
        <p:spPr>
          <a:xfrm>
            <a:off x="4169664" y="4608576"/>
            <a:ext cx="804672" cy="292608"/>
          </a:xfrm>
          <a:prstGeom prst="rect">
            <a:avLst/>
          </a:prstGeom>
          <a:noFill/>
          <a:ln/>
        </p:spPr>
        <p:txBody>
          <a:bodyPr wrap="square" lIns="0" tIns="0" rIns="0" bIns="0" rtlCol="0" anchor="ctr"/>
          <a:lstStyle/>
          <a:p>
            <a:pPr algn="ctr" indent="0" marL="0">
              <a:buNone/>
            </a:pPr>
            <a:r>
              <a:rPr lang="en-US" sz="800" dirty="0">
                <a:solidFill>
                  <a:srgbClr val="E3BCBA"/>
                </a:solidFill>
                <a:latin typeface="Arial" pitchFamily="34" charset="0"/>
                <a:ea typeface="Arial" pitchFamily="34" charset="-122"/>
                <a:cs typeface="Arial" pitchFamily="34" charset="-120"/>
              </a:rPr>
              <a:t>Behaviour</a:t>
            </a:r>
            <a:endParaRPr lang="en-US" sz="800" dirty="0"/>
          </a:p>
        </p:txBody>
      </p:sp>
      <p:sp>
        <p:nvSpPr>
          <p:cNvPr id="42" name="Shape 40"/>
          <p:cNvSpPr/>
          <p:nvPr/>
        </p:nvSpPr>
        <p:spPr>
          <a:xfrm>
            <a:off x="5047488" y="4608576"/>
            <a:ext cx="804672" cy="292608"/>
          </a:xfrm>
          <a:prstGeom prst="roundRect">
            <a:avLst>
              <a:gd name="adj" fmla="val 18750"/>
            </a:avLst>
          </a:prstGeom>
          <a:solidFill>
            <a:srgbClr val="FDFAF9"/>
          </a:solidFill>
          <a:ln w="12700">
            <a:solidFill>
              <a:srgbClr val="F7E2E1"/>
            </a:solidFill>
            <a:prstDash val="solid"/>
          </a:ln>
        </p:spPr>
      </p:sp>
      <p:sp>
        <p:nvSpPr>
          <p:cNvPr id="43" name="Text 41"/>
          <p:cNvSpPr/>
          <p:nvPr/>
        </p:nvSpPr>
        <p:spPr>
          <a:xfrm>
            <a:off x="5047488" y="4608576"/>
            <a:ext cx="804672" cy="292608"/>
          </a:xfrm>
          <a:prstGeom prst="rect">
            <a:avLst/>
          </a:prstGeom>
          <a:noFill/>
          <a:ln/>
        </p:spPr>
        <p:txBody>
          <a:bodyPr wrap="square" lIns="0" tIns="0" rIns="0" bIns="0" rtlCol="0" anchor="ctr"/>
          <a:lstStyle/>
          <a:p>
            <a:pPr algn="ctr" indent="0" marL="0">
              <a:buNone/>
            </a:pPr>
            <a:r>
              <a:rPr lang="en-US" sz="800" dirty="0">
                <a:solidFill>
                  <a:srgbClr val="E3BCBA"/>
                </a:solidFill>
                <a:latin typeface="Arial" pitchFamily="34" charset="0"/>
                <a:ea typeface="Arial" pitchFamily="34" charset="-122"/>
                <a:cs typeface="Arial" pitchFamily="34" charset="-120"/>
              </a:rPr>
              <a:t>Structural</a:t>
            </a:r>
            <a:endParaRPr lang="en-US" sz="800" dirty="0"/>
          </a:p>
        </p:txBody>
      </p:sp>
      <p:sp>
        <p:nvSpPr>
          <p:cNvPr id="44" name="Shape 42"/>
          <p:cNvSpPr/>
          <p:nvPr/>
        </p:nvSpPr>
        <p:spPr>
          <a:xfrm>
            <a:off x="5925312" y="4608576"/>
            <a:ext cx="804672" cy="292608"/>
          </a:xfrm>
          <a:prstGeom prst="roundRect">
            <a:avLst>
              <a:gd name="adj" fmla="val 18750"/>
            </a:avLst>
          </a:prstGeom>
          <a:solidFill>
            <a:srgbClr val="FDFAF9"/>
          </a:solidFill>
          <a:ln w="12700">
            <a:solidFill>
              <a:srgbClr val="F7E2E1"/>
            </a:solidFill>
            <a:prstDash val="solid"/>
          </a:ln>
        </p:spPr>
      </p:sp>
      <p:sp>
        <p:nvSpPr>
          <p:cNvPr id="45" name="Text 43"/>
          <p:cNvSpPr/>
          <p:nvPr/>
        </p:nvSpPr>
        <p:spPr>
          <a:xfrm>
            <a:off x="5925312" y="4608576"/>
            <a:ext cx="804672" cy="292608"/>
          </a:xfrm>
          <a:prstGeom prst="rect">
            <a:avLst/>
          </a:prstGeom>
          <a:noFill/>
          <a:ln/>
        </p:spPr>
        <p:txBody>
          <a:bodyPr wrap="square" lIns="0" tIns="0" rIns="0" bIns="0" rtlCol="0" anchor="ctr"/>
          <a:lstStyle/>
          <a:p>
            <a:pPr algn="ctr" indent="0" marL="0">
              <a:buNone/>
            </a:pPr>
            <a:r>
              <a:rPr lang="en-US" sz="800" dirty="0">
                <a:solidFill>
                  <a:srgbClr val="E3BCBA"/>
                </a:solidFill>
                <a:latin typeface="Arial" pitchFamily="34" charset="0"/>
                <a:ea typeface="Arial" pitchFamily="34" charset="-122"/>
                <a:cs typeface="Arial" pitchFamily="34" charset="-120"/>
              </a:rPr>
              <a:t>Accountability</a:t>
            </a:r>
            <a:endParaRPr lang="en-US" sz="800" dirty="0"/>
          </a:p>
        </p:txBody>
      </p:sp>
      <p:sp>
        <p:nvSpPr>
          <p:cNvPr id="46" name="Shape 44"/>
          <p:cNvSpPr/>
          <p:nvPr/>
        </p:nvSpPr>
        <p:spPr>
          <a:xfrm>
            <a:off x="7132320" y="1078992"/>
            <a:ext cx="1737360" cy="4151376"/>
          </a:xfrm>
          <a:prstGeom prst="roundRect">
            <a:avLst>
              <a:gd name="adj" fmla="val 2632"/>
            </a:avLst>
          </a:prstGeom>
          <a:solidFill>
            <a:srgbClr val="E6F2FC"/>
          </a:solidFill>
          <a:ln w="19050">
            <a:solidFill>
              <a:srgbClr val="3064BA"/>
            </a:solidFill>
            <a:prstDash val="solid"/>
          </a:ln>
        </p:spPr>
      </p:sp>
      <p:sp>
        <p:nvSpPr>
          <p:cNvPr id="47" name="Shape 45"/>
          <p:cNvSpPr/>
          <p:nvPr/>
        </p:nvSpPr>
        <p:spPr>
          <a:xfrm>
            <a:off x="7132320" y="1078992"/>
            <a:ext cx="1737360" cy="310896"/>
          </a:xfrm>
          <a:prstGeom prst="roundRect">
            <a:avLst>
              <a:gd name="adj" fmla="val 17647"/>
            </a:avLst>
          </a:prstGeom>
          <a:solidFill>
            <a:srgbClr val="3064BA"/>
          </a:solidFill>
          <a:ln w="12700">
            <a:solidFill>
              <a:srgbClr val="3064BA"/>
            </a:solidFill>
            <a:prstDash val="solid"/>
          </a:ln>
        </p:spPr>
      </p:sp>
      <p:sp>
        <p:nvSpPr>
          <p:cNvPr id="48" name="Text 46"/>
          <p:cNvSpPr/>
          <p:nvPr/>
        </p:nvSpPr>
        <p:spPr>
          <a:xfrm>
            <a:off x="7132320" y="1078992"/>
            <a:ext cx="1737360"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4.  OUTPUTS</a:t>
            </a:r>
            <a:endParaRPr lang="en-US" sz="1150" dirty="0"/>
          </a:p>
        </p:txBody>
      </p:sp>
      <p:sp>
        <p:nvSpPr>
          <p:cNvPr id="49" name="Text 47"/>
          <p:cNvSpPr/>
          <p:nvPr/>
        </p:nvSpPr>
        <p:spPr>
          <a:xfrm>
            <a:off x="7187184" y="1499616"/>
            <a:ext cx="1627632" cy="201168"/>
          </a:xfrm>
          <a:prstGeom prst="rect">
            <a:avLst/>
          </a:prstGeom>
          <a:noFill/>
          <a:ln/>
        </p:spPr>
        <p:txBody>
          <a:bodyPr wrap="square" lIns="0" tIns="0" rIns="0" bIns="0" rtlCol="0" anchor="ctr"/>
          <a:lstStyle/>
          <a:p>
            <a:pPr algn="ctr" indent="0" marL="0">
              <a:buNone/>
            </a:pPr>
            <a:r>
              <a:rPr lang="en-US" sz="1050" b="1" dirty="0">
                <a:solidFill>
                  <a:srgbClr val="3064BA"/>
                </a:solidFill>
                <a:latin typeface="Arial" pitchFamily="34" charset="0"/>
                <a:ea typeface="Arial" pitchFamily="34" charset="-122"/>
                <a:cs typeface="Arial" pitchFamily="34" charset="-120"/>
              </a:rPr>
              <a:t>Responses</a:t>
            </a:r>
            <a:endParaRPr lang="en-US" sz="1050" dirty="0"/>
          </a:p>
        </p:txBody>
      </p:sp>
      <p:sp>
        <p:nvSpPr>
          <p:cNvPr id="50" name="Text 48"/>
          <p:cNvSpPr/>
          <p:nvPr/>
        </p:nvSpPr>
        <p:spPr>
          <a:xfrm>
            <a:off x="7178040" y="1719072"/>
            <a:ext cx="1645920" cy="758952"/>
          </a:xfrm>
          <a:prstGeom prst="rect">
            <a:avLst/>
          </a:prstGeom>
          <a:noFill/>
          <a:ln/>
        </p:spPr>
        <p:txBody>
          <a:bodyPr wrap="square" lIns="0" tIns="0" rIns="0" bIns="0" rtlCol="0" anchor="ctr"/>
          <a:lstStyle/>
          <a:p>
            <a:pPr algn="ctr" indent="0" marL="0">
              <a:lnSpc>
                <a:spcPts val="1800"/>
              </a:lnSpc>
              <a:buNone/>
            </a:pPr>
            <a:r>
              <a:rPr lang="en-US" sz="1000" dirty="0">
                <a:solidFill>
                  <a:srgbClr val="3064BA"/>
                </a:solidFill>
                <a:latin typeface="Arial" pitchFamily="34" charset="0"/>
                <a:ea typeface="Arial" pitchFamily="34" charset="-122"/>
                <a:cs typeface="Arial" pitchFamily="34" charset="-120"/>
              </a:rPr>
              <a:t>Text · code</a:t>
            </a:r>
            <a:endParaRPr lang="en-US" sz="1000" dirty="0"/>
          </a:p>
          <a:p>
            <a:pPr algn="ctr" indent="0" marL="0">
              <a:lnSpc>
                <a:spcPts val="1800"/>
              </a:lnSpc>
              <a:buNone/>
            </a:pPr>
            <a:r>
              <a:rPr lang="en-US" sz="1000" dirty="0">
                <a:solidFill>
                  <a:srgbClr val="3064BA"/>
                </a:solidFill>
                <a:latin typeface="Arial" pitchFamily="34" charset="0"/>
                <a:ea typeface="Arial" pitchFamily="34" charset="-122"/>
                <a:cs typeface="Arial" pitchFamily="34" charset="-120"/>
              </a:rPr>
              <a:t>Documents</a:t>
            </a:r>
            <a:endParaRPr lang="en-US" sz="1000" dirty="0"/>
          </a:p>
          <a:p>
            <a:pPr algn="ctr" indent="0" marL="0">
              <a:lnSpc>
                <a:spcPts val="1800"/>
              </a:lnSpc>
              <a:buNone/>
            </a:pPr>
            <a:r>
              <a:rPr lang="en-US" sz="1000" dirty="0">
                <a:solidFill>
                  <a:srgbClr val="3064BA"/>
                </a:solidFill>
                <a:latin typeface="Arial" pitchFamily="34" charset="0"/>
                <a:ea typeface="Arial" pitchFamily="34" charset="-122"/>
                <a:cs typeface="Arial" pitchFamily="34" charset="-120"/>
              </a:rPr>
              <a:t>Data &amp; reports</a:t>
            </a:r>
            <a:endParaRPr lang="en-US" sz="1000" dirty="0"/>
          </a:p>
        </p:txBody>
      </p:sp>
      <p:sp>
        <p:nvSpPr>
          <p:cNvPr id="51" name="Shape 49"/>
          <p:cNvSpPr/>
          <p:nvPr/>
        </p:nvSpPr>
        <p:spPr>
          <a:xfrm>
            <a:off x="7351776" y="2468880"/>
            <a:ext cx="1298448" cy="0"/>
          </a:xfrm>
          <a:prstGeom prst="line">
            <a:avLst/>
          </a:prstGeom>
          <a:noFill/>
          <a:ln w="12700">
            <a:solidFill>
              <a:srgbClr val="3064BA"/>
            </a:solidFill>
            <a:prstDash val="dash"/>
          </a:ln>
        </p:spPr>
      </p:sp>
      <p:sp>
        <p:nvSpPr>
          <p:cNvPr id="52" name="Text 50"/>
          <p:cNvSpPr/>
          <p:nvPr/>
        </p:nvSpPr>
        <p:spPr>
          <a:xfrm>
            <a:off x="7187184" y="2596896"/>
            <a:ext cx="1627632" cy="201168"/>
          </a:xfrm>
          <a:prstGeom prst="rect">
            <a:avLst/>
          </a:prstGeom>
          <a:noFill/>
          <a:ln/>
        </p:spPr>
        <p:txBody>
          <a:bodyPr wrap="square" lIns="0" tIns="0" rIns="0" bIns="0" rtlCol="0" anchor="ctr"/>
          <a:lstStyle/>
          <a:p>
            <a:pPr algn="ctr" indent="0" marL="0">
              <a:buNone/>
            </a:pPr>
            <a:r>
              <a:rPr lang="en-US" sz="1050" b="1" dirty="0">
                <a:solidFill>
                  <a:srgbClr val="3064BA"/>
                </a:solidFill>
                <a:latin typeface="Arial" pitchFamily="34" charset="0"/>
                <a:ea typeface="Arial" pitchFamily="34" charset="-122"/>
                <a:cs typeface="Arial" pitchFamily="34" charset="-120"/>
              </a:rPr>
              <a:t>Actions</a:t>
            </a:r>
            <a:endParaRPr lang="en-US" sz="1050" dirty="0"/>
          </a:p>
        </p:txBody>
      </p:sp>
      <p:sp>
        <p:nvSpPr>
          <p:cNvPr id="53" name="Text 51"/>
          <p:cNvSpPr/>
          <p:nvPr/>
        </p:nvSpPr>
        <p:spPr>
          <a:xfrm>
            <a:off x="7178040" y="2816352"/>
            <a:ext cx="1645920" cy="987552"/>
          </a:xfrm>
          <a:prstGeom prst="rect">
            <a:avLst/>
          </a:prstGeom>
          <a:noFill/>
          <a:ln/>
        </p:spPr>
        <p:txBody>
          <a:bodyPr wrap="square" lIns="0" tIns="0" rIns="0" bIns="0" rtlCol="0" anchor="ctr"/>
          <a:lstStyle/>
          <a:p>
            <a:pPr algn="ctr" indent="0" marL="0">
              <a:lnSpc>
                <a:spcPts val="1800"/>
              </a:lnSpc>
              <a:buNone/>
            </a:pPr>
            <a:r>
              <a:rPr lang="en-US" sz="1000" dirty="0">
                <a:solidFill>
                  <a:srgbClr val="3064BA"/>
                </a:solidFill>
                <a:latin typeface="Arial" pitchFamily="34" charset="0"/>
                <a:ea typeface="Arial" pitchFamily="34" charset="-122"/>
                <a:cs typeface="Arial" pitchFamily="34" charset="-120"/>
              </a:rPr>
              <a:t>Tool invocations</a:t>
            </a:r>
            <a:endParaRPr lang="en-US" sz="1000" dirty="0"/>
          </a:p>
          <a:p>
            <a:pPr algn="ctr" indent="0" marL="0">
              <a:lnSpc>
                <a:spcPts val="1800"/>
              </a:lnSpc>
              <a:buNone/>
            </a:pPr>
            <a:r>
              <a:rPr lang="en-US" sz="1000" dirty="0">
                <a:solidFill>
                  <a:srgbClr val="3064BA"/>
                </a:solidFill>
                <a:latin typeface="Arial" pitchFamily="34" charset="0"/>
                <a:ea typeface="Arial" pitchFamily="34" charset="-122"/>
                <a:cs typeface="Arial" pitchFamily="34" charset="-120"/>
              </a:rPr>
              <a:t>File / DB writes</a:t>
            </a:r>
            <a:endParaRPr lang="en-US" sz="1000" dirty="0"/>
          </a:p>
          <a:p>
            <a:pPr algn="ctr" indent="0" marL="0">
              <a:lnSpc>
                <a:spcPts val="1800"/>
              </a:lnSpc>
              <a:buNone/>
            </a:pPr>
            <a:r>
              <a:rPr lang="en-US" sz="1000" dirty="0">
                <a:solidFill>
                  <a:srgbClr val="3064BA"/>
                </a:solidFill>
                <a:latin typeface="Arial" pitchFamily="34" charset="0"/>
                <a:ea typeface="Arial" pitchFamily="34" charset="-122"/>
                <a:cs typeface="Arial" pitchFamily="34" charset="-120"/>
              </a:rPr>
              <a:t>API calls</a:t>
            </a:r>
            <a:endParaRPr lang="en-US" sz="1000" dirty="0"/>
          </a:p>
          <a:p>
            <a:pPr algn="ctr" indent="0" marL="0">
              <a:lnSpc>
                <a:spcPts val="1800"/>
              </a:lnSpc>
              <a:buNone/>
            </a:pPr>
            <a:r>
              <a:rPr lang="en-US" sz="1000" dirty="0">
                <a:solidFill>
                  <a:srgbClr val="3064BA"/>
                </a:solidFill>
                <a:latin typeface="Arial" pitchFamily="34" charset="0"/>
                <a:ea typeface="Arial" pitchFamily="34" charset="-122"/>
                <a:cs typeface="Arial" pitchFamily="34" charset="-120"/>
              </a:rPr>
              <a:t>Sub-agent spawn</a:t>
            </a:r>
            <a:endParaRPr lang="en-US" sz="1000" dirty="0"/>
          </a:p>
        </p:txBody>
      </p:sp>
      <p:sp>
        <p:nvSpPr>
          <p:cNvPr id="54" name="Shape 52"/>
          <p:cNvSpPr/>
          <p:nvPr/>
        </p:nvSpPr>
        <p:spPr>
          <a:xfrm>
            <a:off x="7351776" y="3822192"/>
            <a:ext cx="1298448" cy="0"/>
          </a:xfrm>
          <a:prstGeom prst="line">
            <a:avLst/>
          </a:prstGeom>
          <a:noFill/>
          <a:ln w="12700">
            <a:solidFill>
              <a:srgbClr val="3064BA"/>
            </a:solidFill>
            <a:prstDash val="dash"/>
          </a:ln>
        </p:spPr>
      </p:sp>
      <p:sp>
        <p:nvSpPr>
          <p:cNvPr id="55" name="Text 53"/>
          <p:cNvSpPr/>
          <p:nvPr/>
        </p:nvSpPr>
        <p:spPr>
          <a:xfrm>
            <a:off x="7187184" y="3950208"/>
            <a:ext cx="1627632" cy="201168"/>
          </a:xfrm>
          <a:prstGeom prst="rect">
            <a:avLst/>
          </a:prstGeom>
          <a:noFill/>
          <a:ln/>
        </p:spPr>
        <p:txBody>
          <a:bodyPr wrap="square" lIns="0" tIns="0" rIns="0" bIns="0" rtlCol="0" anchor="ctr"/>
          <a:lstStyle/>
          <a:p>
            <a:pPr algn="ctr" indent="0" marL="0">
              <a:buNone/>
            </a:pPr>
            <a:r>
              <a:rPr lang="en-US" sz="1050" b="1" dirty="0">
                <a:solidFill>
                  <a:srgbClr val="B63831"/>
                </a:solidFill>
                <a:latin typeface="Arial" pitchFamily="34" charset="0"/>
                <a:ea typeface="Arial" pitchFamily="34" charset="-122"/>
                <a:cs typeface="Arial" pitchFamily="34" charset="-120"/>
              </a:rPr>
              <a:t>Feedback Loop</a:t>
            </a:r>
            <a:endParaRPr lang="en-US" sz="1050" dirty="0"/>
          </a:p>
        </p:txBody>
      </p:sp>
      <p:sp>
        <p:nvSpPr>
          <p:cNvPr id="56" name="Text 54"/>
          <p:cNvSpPr/>
          <p:nvPr/>
        </p:nvSpPr>
        <p:spPr>
          <a:xfrm>
            <a:off x="7178040" y="4169664"/>
            <a:ext cx="1645920" cy="758952"/>
          </a:xfrm>
          <a:prstGeom prst="rect">
            <a:avLst/>
          </a:prstGeom>
          <a:noFill/>
          <a:ln/>
        </p:spPr>
        <p:txBody>
          <a:bodyPr wrap="square" lIns="0" tIns="0" rIns="0" bIns="0" rtlCol="0" anchor="ctr"/>
          <a:lstStyle/>
          <a:p>
            <a:pPr algn="ctr" indent="0" marL="0">
              <a:lnSpc>
                <a:spcPts val="1800"/>
              </a:lnSpc>
              <a:buNone/>
            </a:pPr>
            <a:r>
              <a:rPr lang="en-US" sz="1000" dirty="0">
                <a:solidFill>
                  <a:srgbClr val="B63831"/>
                </a:solidFill>
                <a:latin typeface="Arial" pitchFamily="34" charset="0"/>
                <a:ea typeface="Arial" pitchFamily="34" charset="-122"/>
                <a:cs typeface="Arial" pitchFamily="34" charset="-120"/>
              </a:rPr>
              <a:t>Tool results</a:t>
            </a:r>
            <a:endParaRPr lang="en-US" sz="1000" dirty="0"/>
          </a:p>
          <a:p>
            <a:pPr algn="ctr" indent="0" marL="0">
              <a:lnSpc>
                <a:spcPts val="1800"/>
              </a:lnSpc>
              <a:buNone/>
            </a:pPr>
            <a:r>
              <a:rPr lang="en-US" sz="1000" dirty="0">
                <a:solidFill>
                  <a:srgbClr val="B63831"/>
                </a:solidFill>
                <a:latin typeface="Arial" pitchFamily="34" charset="0"/>
                <a:ea typeface="Arial" pitchFamily="34" charset="-122"/>
                <a:cs typeface="Arial" pitchFamily="34" charset="-120"/>
              </a:rPr>
              <a:t>Human-in-loop</a:t>
            </a:r>
            <a:endParaRPr lang="en-US" sz="1000" dirty="0"/>
          </a:p>
          <a:p>
            <a:pPr algn="ctr" indent="0" marL="0">
              <a:lnSpc>
                <a:spcPts val="1800"/>
              </a:lnSpc>
              <a:buNone/>
            </a:pPr>
            <a:r>
              <a:rPr lang="en-US" sz="1000" dirty="0">
                <a:solidFill>
                  <a:srgbClr val="B63831"/>
                </a:solidFill>
                <a:latin typeface="Arial" pitchFamily="34" charset="0"/>
                <a:ea typeface="Arial" pitchFamily="34" charset="-122"/>
                <a:cs typeface="Arial" pitchFamily="34" charset="-120"/>
              </a:rPr>
              <a:t>Re-plan signal</a:t>
            </a:r>
            <a:endParaRPr lang="en-US" sz="1000" dirty="0"/>
          </a:p>
        </p:txBody>
      </p:sp>
      <p:sp>
        <p:nvSpPr>
          <p:cNvPr id="57" name="Shape 55"/>
          <p:cNvSpPr/>
          <p:nvPr/>
        </p:nvSpPr>
        <p:spPr>
          <a:xfrm>
            <a:off x="2039112" y="3017520"/>
            <a:ext cx="384048" cy="164592"/>
          </a:xfrm>
          <a:prstGeom prst="rightArrow">
            <a:avLst/>
          </a:prstGeom>
          <a:solidFill>
            <a:srgbClr val="CCCCCC"/>
          </a:solidFill>
          <a:ln w="12700">
            <a:solidFill>
              <a:srgbClr val="CCCCCC"/>
            </a:solidFill>
            <a:prstDash val="solid"/>
          </a:ln>
        </p:spPr>
      </p:sp>
      <p:sp>
        <p:nvSpPr>
          <p:cNvPr id="58" name="Shape 56"/>
          <p:cNvSpPr/>
          <p:nvPr/>
        </p:nvSpPr>
        <p:spPr>
          <a:xfrm>
            <a:off x="6958584" y="3017520"/>
            <a:ext cx="384048" cy="164592"/>
          </a:xfrm>
          <a:prstGeom prst="rightArrow">
            <a:avLst/>
          </a:prstGeom>
          <a:solidFill>
            <a:srgbClr val="CCCCCC"/>
          </a:solidFill>
          <a:ln w="12700">
            <a:solidFill>
              <a:srgbClr val="CCCCCC"/>
            </a:solidFill>
            <a:prstDash val="solid"/>
          </a:ln>
        </p:spPr>
      </p:sp>
      <p:sp>
        <p:nvSpPr>
          <p:cNvPr id="59" name="Shape 57"/>
          <p:cNvSpPr/>
          <p:nvPr/>
        </p:nvSpPr>
        <p:spPr>
          <a:xfrm>
            <a:off x="1143000" y="5559552"/>
            <a:ext cx="6858000" cy="0"/>
          </a:xfrm>
          <a:prstGeom prst="line">
            <a:avLst/>
          </a:prstGeom>
          <a:noFill/>
          <a:ln w="19050">
            <a:solidFill>
              <a:srgbClr val="B63831"/>
            </a:solidFill>
            <a:prstDash val="dash"/>
          </a:ln>
        </p:spPr>
      </p:sp>
      <p:sp>
        <p:nvSpPr>
          <p:cNvPr id="60" name="Shape 58"/>
          <p:cNvSpPr/>
          <p:nvPr/>
        </p:nvSpPr>
        <p:spPr>
          <a:xfrm>
            <a:off x="8001000" y="5230368"/>
            <a:ext cx="0" cy="329184"/>
          </a:xfrm>
          <a:prstGeom prst="line">
            <a:avLst/>
          </a:prstGeom>
          <a:noFill/>
          <a:ln w="19050">
            <a:solidFill>
              <a:srgbClr val="B63831"/>
            </a:solidFill>
            <a:prstDash val="dash"/>
          </a:ln>
        </p:spPr>
      </p:sp>
      <p:sp>
        <p:nvSpPr>
          <p:cNvPr id="61" name="Shape 59"/>
          <p:cNvSpPr/>
          <p:nvPr/>
        </p:nvSpPr>
        <p:spPr>
          <a:xfrm>
            <a:off x="1143000" y="5230368"/>
            <a:ext cx="0" cy="329184"/>
          </a:xfrm>
          <a:prstGeom prst="line">
            <a:avLst/>
          </a:prstGeom>
          <a:noFill/>
          <a:ln w="19050">
            <a:solidFill>
              <a:srgbClr val="B63831"/>
            </a:solidFill>
            <a:prstDash val="dash"/>
            <a:headEnd type="triangle"/>
            <a:tailEnd type="none"/>
          </a:ln>
        </p:spPr>
      </p:sp>
      <p:sp>
        <p:nvSpPr>
          <p:cNvPr id="62" name="Text 60"/>
          <p:cNvSpPr/>
          <p:nvPr/>
        </p:nvSpPr>
        <p:spPr>
          <a:xfrm>
            <a:off x="457200" y="5614416"/>
            <a:ext cx="8229600" cy="219456"/>
          </a:xfrm>
          <a:prstGeom prst="rect">
            <a:avLst/>
          </a:prstGeom>
          <a:noFill/>
          <a:ln/>
        </p:spPr>
        <p:txBody>
          <a:bodyPr wrap="square" lIns="0" tIns="0" rIns="0" bIns="0" rtlCol="0" anchor="ctr"/>
          <a:lstStyle/>
          <a:p>
            <a:pPr algn="ctr" indent="0" marL="0">
              <a:buNone/>
            </a:pPr>
            <a:r>
              <a:rPr lang="en-US" sz="1000" dirty="0">
                <a:solidFill>
                  <a:srgbClr val="B63831"/>
                </a:solidFill>
                <a:latin typeface="Arial" pitchFamily="34" charset="0"/>
                <a:ea typeface="Arial" pitchFamily="34" charset="-122"/>
                <a:cs typeface="Arial" pitchFamily="34" charset="-120"/>
              </a:rPr>
              <a:t>Autonomous feedback loop — agent observes results and re-plans without human intervention</a:t>
            </a:r>
            <a:endParaRPr lang="en-US" sz="1000" dirty="0"/>
          </a:p>
        </p:txBody>
      </p:sp>
      <p:sp>
        <p:nvSpPr>
          <p:cNvPr id="63" name="Shape 61"/>
          <p:cNvSpPr/>
          <p:nvPr/>
        </p:nvSpPr>
        <p:spPr>
          <a:xfrm>
            <a:off x="274320" y="1298448"/>
            <a:ext cx="6675120" cy="3803904"/>
          </a:xfrm>
          <a:prstGeom prst="roundRect">
            <a:avLst>
              <a:gd name="adj" fmla="val 721"/>
            </a:avLst>
          </a:prstGeom>
          <a:solidFill>
            <a:srgbClr val="FFFFFF">
              <a:alpha val="98000"/>
            </a:srgbClr>
          </a:solidFill>
          <a:ln w="22225">
            <a:solidFill>
              <a:srgbClr val="3064BA"/>
            </a:solidFill>
            <a:prstDash val="solid"/>
          </a:ln>
          <a:effectLst>
            <a:outerShdw sx="100000" sy="100000" kx="0" ky="0" algn="bl" rotWithShape="0" blurRad="152400" dist="38100" dir="5400000">
              <a:srgbClr val="000000">
                <a:alpha val="26000"/>
              </a:srgbClr>
            </a:outerShdw>
          </a:effectLst>
        </p:spPr>
      </p:sp>
      <p:sp>
        <p:nvSpPr>
          <p:cNvPr id="64" name="Shape 62"/>
          <p:cNvSpPr/>
          <p:nvPr/>
        </p:nvSpPr>
        <p:spPr>
          <a:xfrm>
            <a:off x="274320" y="1298448"/>
            <a:ext cx="6675120" cy="292608"/>
          </a:xfrm>
          <a:prstGeom prst="roundRect">
            <a:avLst>
              <a:gd name="adj" fmla="val 15625"/>
            </a:avLst>
          </a:prstGeom>
          <a:solidFill>
            <a:srgbClr val="3064BA"/>
          </a:solidFill>
          <a:ln w="12700">
            <a:solidFill>
              <a:srgbClr val="3064BA"/>
            </a:solidFill>
            <a:prstDash val="solid"/>
          </a:ln>
        </p:spPr>
      </p:sp>
      <p:sp>
        <p:nvSpPr>
          <p:cNvPr id="65" name="Text 63"/>
          <p:cNvSpPr/>
          <p:nvPr/>
        </p:nvSpPr>
        <p:spPr>
          <a:xfrm>
            <a:off x="274320" y="1298448"/>
            <a:ext cx="6675120" cy="292608"/>
          </a:xfrm>
          <a:prstGeom prst="rect">
            <a:avLst/>
          </a:prstGeom>
          <a:no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LAYER 4 — OUTPUTS AND FEEDBACK LOOP</a:t>
            </a:r>
            <a:endParaRPr lang="en-US" sz="1050" dirty="0"/>
          </a:p>
        </p:txBody>
      </p:sp>
      <p:sp>
        <p:nvSpPr>
          <p:cNvPr id="66" name="Shape 64"/>
          <p:cNvSpPr/>
          <p:nvPr/>
        </p:nvSpPr>
        <p:spPr>
          <a:xfrm>
            <a:off x="374904" y="1645920"/>
            <a:ext cx="2615184" cy="219456"/>
          </a:xfrm>
          <a:prstGeom prst="rect">
            <a:avLst/>
          </a:prstGeom>
          <a:solidFill>
            <a:srgbClr val="A82E26"/>
          </a:solidFill>
          <a:ln w="12700">
            <a:solidFill>
              <a:srgbClr val="A82E26"/>
            </a:solidFill>
            <a:prstDash val="solid"/>
          </a:ln>
        </p:spPr>
      </p:sp>
      <p:sp>
        <p:nvSpPr>
          <p:cNvPr id="67" name="Text 65"/>
          <p:cNvSpPr/>
          <p:nvPr/>
        </p:nvSpPr>
        <p:spPr>
          <a:xfrm>
            <a:off x="374904" y="1645920"/>
            <a:ext cx="2615184" cy="21945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  ·  CYBER RISK  ·  OWASP / ATLAS / NIST</a:t>
            </a:r>
            <a:endParaRPr lang="en-US" sz="700" dirty="0"/>
          </a:p>
        </p:txBody>
      </p:sp>
      <p:sp>
        <p:nvSpPr>
          <p:cNvPr id="68" name="Shape 66"/>
          <p:cNvSpPr/>
          <p:nvPr/>
        </p:nvSpPr>
        <p:spPr>
          <a:xfrm>
            <a:off x="3008376" y="1645920"/>
            <a:ext cx="3840480" cy="219456"/>
          </a:xfrm>
          <a:prstGeom prst="rect">
            <a:avLst/>
          </a:prstGeom>
          <a:solidFill>
            <a:srgbClr val="2F6B3C"/>
          </a:solidFill>
          <a:ln w="12700">
            <a:solidFill>
              <a:srgbClr val="2F6B3C"/>
            </a:solidFill>
            <a:prstDash val="solid"/>
          </a:ln>
        </p:spPr>
      </p:sp>
      <p:sp>
        <p:nvSpPr>
          <p:cNvPr id="69" name="Text 67"/>
          <p:cNvSpPr/>
          <p:nvPr/>
        </p:nvSpPr>
        <p:spPr>
          <a:xfrm>
            <a:off x="3008376" y="1645920"/>
            <a:ext cx="3840480" cy="21945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PREVENTION  ·  DETECTION  ·  CONFIGURATION  ·  EXAMPLE TOOLS</a:t>
            </a:r>
            <a:endParaRPr lang="en-US" sz="700" dirty="0"/>
          </a:p>
        </p:txBody>
      </p:sp>
      <p:sp>
        <p:nvSpPr>
          <p:cNvPr id="70" name="Shape 68"/>
          <p:cNvSpPr/>
          <p:nvPr/>
        </p:nvSpPr>
        <p:spPr>
          <a:xfrm>
            <a:off x="374904" y="1892808"/>
            <a:ext cx="2615184" cy="502920"/>
          </a:xfrm>
          <a:prstGeom prst="rect">
            <a:avLst/>
          </a:prstGeom>
          <a:solidFill>
            <a:srgbClr val="FFFFFF"/>
          </a:solidFill>
          <a:ln w="9525">
            <a:solidFill>
              <a:srgbClr val="DCDCDC"/>
            </a:solidFill>
            <a:prstDash val="solid"/>
          </a:ln>
        </p:spPr>
      </p:sp>
      <p:sp>
        <p:nvSpPr>
          <p:cNvPr id="71" name="Shape 69"/>
          <p:cNvSpPr/>
          <p:nvPr/>
        </p:nvSpPr>
        <p:spPr>
          <a:xfrm>
            <a:off x="3008376" y="1892808"/>
            <a:ext cx="3840480" cy="502920"/>
          </a:xfrm>
          <a:prstGeom prst="rect">
            <a:avLst/>
          </a:prstGeom>
          <a:solidFill>
            <a:srgbClr val="FFFFFF"/>
          </a:solidFill>
          <a:ln w="9525">
            <a:solidFill>
              <a:srgbClr val="DCDCDC"/>
            </a:solidFill>
            <a:prstDash val="solid"/>
          </a:ln>
        </p:spPr>
      </p:sp>
      <p:sp>
        <p:nvSpPr>
          <p:cNvPr id="72" name="Shape 70"/>
          <p:cNvSpPr/>
          <p:nvPr/>
        </p:nvSpPr>
        <p:spPr>
          <a:xfrm>
            <a:off x="429768" y="2039112"/>
            <a:ext cx="173736" cy="173736"/>
          </a:xfrm>
          <a:prstGeom prst="ellipse">
            <a:avLst/>
          </a:prstGeom>
          <a:solidFill>
            <a:srgbClr val="3064BA"/>
          </a:solidFill>
          <a:ln w="12700">
            <a:solidFill>
              <a:srgbClr val="3064BA"/>
            </a:solidFill>
            <a:prstDash val="solid"/>
          </a:ln>
        </p:spPr>
      </p:sp>
      <p:sp>
        <p:nvSpPr>
          <p:cNvPr id="73" name="Text 71"/>
          <p:cNvSpPr/>
          <p:nvPr/>
        </p:nvSpPr>
        <p:spPr>
          <a:xfrm>
            <a:off x="429768" y="2039112"/>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1</a:t>
            </a:r>
            <a:endParaRPr lang="en-US" sz="700" dirty="0"/>
          </a:p>
        </p:txBody>
      </p:sp>
      <p:pic>
        <p:nvPicPr>
          <p:cNvPr id="74" name="Image 0" descr="preencoded.png">    </p:cNvPr>
          <p:cNvPicPr>
            <a:picLocks noChangeAspect="1"/>
          </p:cNvPicPr>
          <p:nvPr/>
        </p:nvPicPr>
        <p:blipFill>
          <a:blip r:embed="rId1"/>
          <a:stretch>
            <a:fillRect/>
          </a:stretch>
        </p:blipFill>
        <p:spPr>
          <a:xfrm>
            <a:off x="640080" y="2039112"/>
            <a:ext cx="173736" cy="173736"/>
          </a:xfrm>
          <a:prstGeom prst="rect">
            <a:avLst/>
          </a:prstGeom>
        </p:spPr>
      </p:pic>
      <p:sp>
        <p:nvSpPr>
          <p:cNvPr id="75" name="Text 72"/>
          <p:cNvSpPr/>
          <p:nvPr/>
        </p:nvSpPr>
        <p:spPr>
          <a:xfrm>
            <a:off x="859536" y="1911096"/>
            <a:ext cx="2075688"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Fabricated content reaching a customer, court or regulator</a:t>
            </a:r>
            <a:endParaRPr lang="en-US" sz="660" dirty="0"/>
          </a:p>
        </p:txBody>
      </p:sp>
      <p:sp>
        <p:nvSpPr>
          <p:cNvPr id="76" name="Text 73"/>
          <p:cNvSpPr/>
          <p:nvPr/>
        </p:nvSpPr>
        <p:spPr>
          <a:xfrm>
            <a:off x="859536" y="2148840"/>
            <a:ext cx="2075688"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LLM09   ·   AML.T0062 Discover LLM Hallucinations</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MEASURE 2.3</a:t>
            </a:r>
            <a:endParaRPr lang="en-US" sz="580" dirty="0"/>
          </a:p>
        </p:txBody>
      </p:sp>
      <p:sp>
        <p:nvSpPr>
          <p:cNvPr id="77" name="Text 74"/>
          <p:cNvSpPr/>
          <p:nvPr/>
        </p:nvSpPr>
        <p:spPr>
          <a:xfrm>
            <a:off x="3072384" y="1892808"/>
            <a:ext cx="3712464"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Mandatory human review before external release</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Citation and fact verification step, logged</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Release gate keyed to a named reviewer</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Ragas · TruLens · Galileo</a:t>
            </a:r>
            <a:endParaRPr lang="en-US" sz="630" dirty="0"/>
          </a:p>
        </p:txBody>
      </p:sp>
      <p:sp>
        <p:nvSpPr>
          <p:cNvPr id="78" name="Shape 75"/>
          <p:cNvSpPr/>
          <p:nvPr/>
        </p:nvSpPr>
        <p:spPr>
          <a:xfrm>
            <a:off x="374904" y="2409444"/>
            <a:ext cx="2615184" cy="502920"/>
          </a:xfrm>
          <a:prstGeom prst="rect">
            <a:avLst/>
          </a:prstGeom>
          <a:solidFill>
            <a:srgbClr val="F6F6F6"/>
          </a:solidFill>
          <a:ln w="9525">
            <a:solidFill>
              <a:srgbClr val="DCDCDC"/>
            </a:solidFill>
            <a:prstDash val="solid"/>
          </a:ln>
        </p:spPr>
      </p:sp>
      <p:sp>
        <p:nvSpPr>
          <p:cNvPr id="79" name="Shape 76"/>
          <p:cNvSpPr/>
          <p:nvPr/>
        </p:nvSpPr>
        <p:spPr>
          <a:xfrm>
            <a:off x="3008376" y="2409444"/>
            <a:ext cx="3840480" cy="502920"/>
          </a:xfrm>
          <a:prstGeom prst="rect">
            <a:avLst/>
          </a:prstGeom>
          <a:solidFill>
            <a:srgbClr val="F6F6F6"/>
          </a:solidFill>
          <a:ln w="9525">
            <a:solidFill>
              <a:srgbClr val="DCDCDC"/>
            </a:solidFill>
            <a:prstDash val="solid"/>
          </a:ln>
        </p:spPr>
      </p:sp>
      <p:sp>
        <p:nvSpPr>
          <p:cNvPr id="80" name="Shape 77"/>
          <p:cNvSpPr/>
          <p:nvPr/>
        </p:nvSpPr>
        <p:spPr>
          <a:xfrm>
            <a:off x="429768" y="2555748"/>
            <a:ext cx="173736" cy="173736"/>
          </a:xfrm>
          <a:prstGeom prst="ellipse">
            <a:avLst/>
          </a:prstGeom>
          <a:solidFill>
            <a:srgbClr val="3064BA"/>
          </a:solidFill>
          <a:ln w="12700">
            <a:solidFill>
              <a:srgbClr val="3064BA"/>
            </a:solidFill>
            <a:prstDash val="solid"/>
          </a:ln>
        </p:spPr>
      </p:sp>
      <p:sp>
        <p:nvSpPr>
          <p:cNvPr id="81" name="Text 78"/>
          <p:cNvSpPr/>
          <p:nvPr/>
        </p:nvSpPr>
        <p:spPr>
          <a:xfrm>
            <a:off x="429768" y="2555748"/>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2</a:t>
            </a:r>
            <a:endParaRPr lang="en-US" sz="700" dirty="0"/>
          </a:p>
        </p:txBody>
      </p:sp>
      <p:pic>
        <p:nvPicPr>
          <p:cNvPr id="82" name="Image 1" descr="preencoded.png">    </p:cNvPr>
          <p:cNvPicPr>
            <a:picLocks noChangeAspect="1"/>
          </p:cNvPicPr>
          <p:nvPr/>
        </p:nvPicPr>
        <p:blipFill>
          <a:blip r:embed="rId2"/>
          <a:stretch>
            <a:fillRect/>
          </a:stretch>
        </p:blipFill>
        <p:spPr>
          <a:xfrm>
            <a:off x="640080" y="2555748"/>
            <a:ext cx="173736" cy="173736"/>
          </a:xfrm>
          <a:prstGeom prst="rect">
            <a:avLst/>
          </a:prstGeom>
        </p:spPr>
      </p:pic>
      <p:sp>
        <p:nvSpPr>
          <p:cNvPr id="83" name="Text 79"/>
          <p:cNvSpPr/>
          <p:nvPr/>
        </p:nvSpPr>
        <p:spPr>
          <a:xfrm>
            <a:off x="859536" y="2427732"/>
            <a:ext cx="2075688"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Sensitive data exfiltration through the response channel</a:t>
            </a:r>
            <a:endParaRPr lang="en-US" sz="660" dirty="0"/>
          </a:p>
        </p:txBody>
      </p:sp>
      <p:sp>
        <p:nvSpPr>
          <p:cNvPr id="84" name="Text 80"/>
          <p:cNvSpPr/>
          <p:nvPr/>
        </p:nvSpPr>
        <p:spPr>
          <a:xfrm>
            <a:off x="859536" y="2665476"/>
            <a:ext cx="2075688"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LLM02   ·   AML.T0057 LLM Data Leakage</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MEASURE 2.10</a:t>
            </a:r>
            <a:endParaRPr lang="en-US" sz="580" dirty="0"/>
          </a:p>
        </p:txBody>
      </p:sp>
      <p:sp>
        <p:nvSpPr>
          <p:cNvPr id="85" name="Text 81"/>
          <p:cNvSpPr/>
          <p:nvPr/>
        </p:nvSpPr>
        <p:spPr>
          <a:xfrm>
            <a:off x="3072384" y="2409444"/>
            <a:ext cx="3712464"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Output redaction before the response leaves</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Egress DLP on the response channel</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Classification-driven egress rules</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Purview DLP · Nightfall · MS Presidio</a:t>
            </a:r>
            <a:endParaRPr lang="en-US" sz="630" dirty="0"/>
          </a:p>
        </p:txBody>
      </p:sp>
      <p:sp>
        <p:nvSpPr>
          <p:cNvPr id="86" name="Shape 82"/>
          <p:cNvSpPr/>
          <p:nvPr/>
        </p:nvSpPr>
        <p:spPr>
          <a:xfrm>
            <a:off x="374904" y="2926080"/>
            <a:ext cx="2615184" cy="502920"/>
          </a:xfrm>
          <a:prstGeom prst="rect">
            <a:avLst/>
          </a:prstGeom>
          <a:solidFill>
            <a:srgbClr val="FFFFFF"/>
          </a:solidFill>
          <a:ln w="9525">
            <a:solidFill>
              <a:srgbClr val="DCDCDC"/>
            </a:solidFill>
            <a:prstDash val="solid"/>
          </a:ln>
        </p:spPr>
      </p:sp>
      <p:sp>
        <p:nvSpPr>
          <p:cNvPr id="87" name="Shape 83"/>
          <p:cNvSpPr/>
          <p:nvPr/>
        </p:nvSpPr>
        <p:spPr>
          <a:xfrm>
            <a:off x="3008376" y="2926080"/>
            <a:ext cx="3840480" cy="502920"/>
          </a:xfrm>
          <a:prstGeom prst="rect">
            <a:avLst/>
          </a:prstGeom>
          <a:solidFill>
            <a:srgbClr val="FFFFFF"/>
          </a:solidFill>
          <a:ln w="9525">
            <a:solidFill>
              <a:srgbClr val="DCDCDC"/>
            </a:solidFill>
            <a:prstDash val="solid"/>
          </a:ln>
        </p:spPr>
      </p:sp>
      <p:sp>
        <p:nvSpPr>
          <p:cNvPr id="88" name="Shape 84"/>
          <p:cNvSpPr/>
          <p:nvPr/>
        </p:nvSpPr>
        <p:spPr>
          <a:xfrm>
            <a:off x="429768" y="3072384"/>
            <a:ext cx="173736" cy="173736"/>
          </a:xfrm>
          <a:prstGeom prst="ellipse">
            <a:avLst/>
          </a:prstGeom>
          <a:solidFill>
            <a:srgbClr val="3064BA"/>
          </a:solidFill>
          <a:ln w="12700">
            <a:solidFill>
              <a:srgbClr val="3064BA"/>
            </a:solidFill>
            <a:prstDash val="solid"/>
          </a:ln>
        </p:spPr>
      </p:sp>
      <p:sp>
        <p:nvSpPr>
          <p:cNvPr id="89" name="Text 85"/>
          <p:cNvSpPr/>
          <p:nvPr/>
        </p:nvSpPr>
        <p:spPr>
          <a:xfrm>
            <a:off x="429768" y="3072384"/>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3</a:t>
            </a:r>
            <a:endParaRPr lang="en-US" sz="700" dirty="0"/>
          </a:p>
        </p:txBody>
      </p:sp>
      <p:pic>
        <p:nvPicPr>
          <p:cNvPr id="90" name="Image 2" descr="preencoded.png">    </p:cNvPr>
          <p:cNvPicPr>
            <a:picLocks noChangeAspect="1"/>
          </p:cNvPicPr>
          <p:nvPr/>
        </p:nvPicPr>
        <p:blipFill>
          <a:blip r:embed="rId3"/>
          <a:stretch>
            <a:fillRect/>
          </a:stretch>
        </p:blipFill>
        <p:spPr>
          <a:xfrm>
            <a:off x="640080" y="3072384"/>
            <a:ext cx="173736" cy="173736"/>
          </a:xfrm>
          <a:prstGeom prst="rect">
            <a:avLst/>
          </a:prstGeom>
        </p:spPr>
      </p:pic>
      <p:sp>
        <p:nvSpPr>
          <p:cNvPr id="91" name="Text 86"/>
          <p:cNvSpPr/>
          <p:nvPr/>
        </p:nvSpPr>
        <p:spPr>
          <a:xfrm>
            <a:off x="859536" y="2944368"/>
            <a:ext cx="2075688"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Unauthorised or irreversible actions — writes, deletions, payments</a:t>
            </a:r>
            <a:endParaRPr lang="en-US" sz="660" dirty="0"/>
          </a:p>
        </p:txBody>
      </p:sp>
      <p:sp>
        <p:nvSpPr>
          <p:cNvPr id="92" name="Text 87"/>
          <p:cNvSpPr/>
          <p:nvPr/>
        </p:nvSpPr>
        <p:spPr>
          <a:xfrm>
            <a:off x="859536" y="3182112"/>
            <a:ext cx="2075688"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LLM06   ·   AML.T0053 LLM Plugin Compromise</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MANAGE 2.4</a:t>
            </a:r>
            <a:endParaRPr lang="en-US" sz="580" dirty="0"/>
          </a:p>
        </p:txBody>
      </p:sp>
      <p:sp>
        <p:nvSpPr>
          <p:cNvPr id="93" name="Text 88"/>
          <p:cNvSpPr/>
          <p:nvPr/>
        </p:nvSpPr>
        <p:spPr>
          <a:xfrm>
            <a:off x="3072384" y="2926080"/>
            <a:ext cx="3712464"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Explicit approval required for irreversible operations</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Alert on any out-of-policy write attempt</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Dry-run by default; idempotency keys on writes</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OPA / Cedar · ServiceNow approvals · Temporal compensations</a:t>
            </a:r>
            <a:endParaRPr lang="en-US" sz="630" dirty="0"/>
          </a:p>
        </p:txBody>
      </p:sp>
      <p:sp>
        <p:nvSpPr>
          <p:cNvPr id="94" name="Shape 89"/>
          <p:cNvSpPr/>
          <p:nvPr/>
        </p:nvSpPr>
        <p:spPr>
          <a:xfrm>
            <a:off x="374904" y="3442716"/>
            <a:ext cx="2615184" cy="502920"/>
          </a:xfrm>
          <a:prstGeom prst="rect">
            <a:avLst/>
          </a:prstGeom>
          <a:solidFill>
            <a:srgbClr val="F6F6F6"/>
          </a:solidFill>
          <a:ln w="9525">
            <a:solidFill>
              <a:srgbClr val="DCDCDC"/>
            </a:solidFill>
            <a:prstDash val="solid"/>
          </a:ln>
        </p:spPr>
      </p:sp>
      <p:sp>
        <p:nvSpPr>
          <p:cNvPr id="95" name="Shape 90"/>
          <p:cNvSpPr/>
          <p:nvPr/>
        </p:nvSpPr>
        <p:spPr>
          <a:xfrm>
            <a:off x="3008376" y="3442716"/>
            <a:ext cx="3840480" cy="502920"/>
          </a:xfrm>
          <a:prstGeom prst="rect">
            <a:avLst/>
          </a:prstGeom>
          <a:solidFill>
            <a:srgbClr val="F6F6F6"/>
          </a:solidFill>
          <a:ln w="9525">
            <a:solidFill>
              <a:srgbClr val="DCDCDC"/>
            </a:solidFill>
            <a:prstDash val="solid"/>
          </a:ln>
        </p:spPr>
      </p:sp>
      <p:sp>
        <p:nvSpPr>
          <p:cNvPr id="96" name="Shape 91"/>
          <p:cNvSpPr/>
          <p:nvPr/>
        </p:nvSpPr>
        <p:spPr>
          <a:xfrm>
            <a:off x="429768" y="3589020"/>
            <a:ext cx="173736" cy="173736"/>
          </a:xfrm>
          <a:prstGeom prst="ellipse">
            <a:avLst/>
          </a:prstGeom>
          <a:solidFill>
            <a:srgbClr val="3064BA"/>
          </a:solidFill>
          <a:ln w="12700">
            <a:solidFill>
              <a:srgbClr val="3064BA"/>
            </a:solidFill>
            <a:prstDash val="solid"/>
          </a:ln>
        </p:spPr>
      </p:sp>
      <p:sp>
        <p:nvSpPr>
          <p:cNvPr id="97" name="Text 92"/>
          <p:cNvSpPr/>
          <p:nvPr/>
        </p:nvSpPr>
        <p:spPr>
          <a:xfrm>
            <a:off x="429768" y="3589020"/>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4</a:t>
            </a:r>
            <a:endParaRPr lang="en-US" sz="700" dirty="0"/>
          </a:p>
        </p:txBody>
      </p:sp>
      <p:pic>
        <p:nvPicPr>
          <p:cNvPr id="98" name="Image 3" descr="preencoded.png">    </p:cNvPr>
          <p:cNvPicPr>
            <a:picLocks noChangeAspect="1"/>
          </p:cNvPicPr>
          <p:nvPr/>
        </p:nvPicPr>
        <p:blipFill>
          <a:blip r:embed="rId4"/>
          <a:stretch>
            <a:fillRect/>
          </a:stretch>
        </p:blipFill>
        <p:spPr>
          <a:xfrm>
            <a:off x="640080" y="3589020"/>
            <a:ext cx="173736" cy="173736"/>
          </a:xfrm>
          <a:prstGeom prst="rect">
            <a:avLst/>
          </a:prstGeom>
        </p:spPr>
      </p:pic>
      <p:sp>
        <p:nvSpPr>
          <p:cNvPr id="99" name="Text 93"/>
          <p:cNvSpPr/>
          <p:nvPr/>
        </p:nvSpPr>
        <p:spPr>
          <a:xfrm>
            <a:off x="859536" y="3461004"/>
            <a:ext cx="2075688"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Insecure generated code promoted to production</a:t>
            </a:r>
            <a:endParaRPr lang="en-US" sz="660" dirty="0"/>
          </a:p>
        </p:txBody>
      </p:sp>
      <p:sp>
        <p:nvSpPr>
          <p:cNvPr id="100" name="Text 94"/>
          <p:cNvSpPr/>
          <p:nvPr/>
        </p:nvSpPr>
        <p:spPr>
          <a:xfrm>
            <a:off x="859536" y="3698748"/>
            <a:ext cx="2075688"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LLM05   ·   AML.T0011 User Execution</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MEASURE 2.7</a:t>
            </a:r>
            <a:endParaRPr lang="en-US" sz="580" dirty="0"/>
          </a:p>
        </p:txBody>
      </p:sp>
      <p:sp>
        <p:nvSpPr>
          <p:cNvPr id="101" name="Text 95"/>
          <p:cNvSpPr/>
          <p:nvPr/>
        </p:nvSpPr>
        <p:spPr>
          <a:xfrm>
            <a:off x="3072384" y="3442716"/>
            <a:ext cx="3712464"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Peer review, the same as any other code</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SAST and SCA in the delivery pipeline</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Secure SDLC gate regardless of code origin</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Semgrep · Snyk · GitHub CodeQL</a:t>
            </a:r>
            <a:endParaRPr lang="en-US" sz="630" dirty="0"/>
          </a:p>
        </p:txBody>
      </p:sp>
      <p:sp>
        <p:nvSpPr>
          <p:cNvPr id="102" name="Shape 96"/>
          <p:cNvSpPr/>
          <p:nvPr/>
        </p:nvSpPr>
        <p:spPr>
          <a:xfrm>
            <a:off x="374904" y="3959352"/>
            <a:ext cx="2615184" cy="502920"/>
          </a:xfrm>
          <a:prstGeom prst="rect">
            <a:avLst/>
          </a:prstGeom>
          <a:solidFill>
            <a:srgbClr val="FFFFFF"/>
          </a:solidFill>
          <a:ln w="9525">
            <a:solidFill>
              <a:srgbClr val="DCDCDC"/>
            </a:solidFill>
            <a:prstDash val="solid"/>
          </a:ln>
        </p:spPr>
      </p:sp>
      <p:sp>
        <p:nvSpPr>
          <p:cNvPr id="103" name="Shape 97"/>
          <p:cNvSpPr/>
          <p:nvPr/>
        </p:nvSpPr>
        <p:spPr>
          <a:xfrm>
            <a:off x="3008376" y="3959352"/>
            <a:ext cx="3840480" cy="502920"/>
          </a:xfrm>
          <a:prstGeom prst="rect">
            <a:avLst/>
          </a:prstGeom>
          <a:solidFill>
            <a:srgbClr val="FFFFFF"/>
          </a:solidFill>
          <a:ln w="9525">
            <a:solidFill>
              <a:srgbClr val="DCDCDC"/>
            </a:solidFill>
            <a:prstDash val="solid"/>
          </a:ln>
        </p:spPr>
      </p:sp>
      <p:sp>
        <p:nvSpPr>
          <p:cNvPr id="104" name="Shape 98"/>
          <p:cNvSpPr/>
          <p:nvPr/>
        </p:nvSpPr>
        <p:spPr>
          <a:xfrm>
            <a:off x="429768" y="4105656"/>
            <a:ext cx="173736" cy="173736"/>
          </a:xfrm>
          <a:prstGeom prst="ellipse">
            <a:avLst/>
          </a:prstGeom>
          <a:solidFill>
            <a:srgbClr val="3064BA"/>
          </a:solidFill>
          <a:ln w="12700">
            <a:solidFill>
              <a:srgbClr val="3064BA"/>
            </a:solidFill>
            <a:prstDash val="solid"/>
          </a:ln>
        </p:spPr>
      </p:sp>
      <p:sp>
        <p:nvSpPr>
          <p:cNvPr id="105" name="Text 99"/>
          <p:cNvSpPr/>
          <p:nvPr/>
        </p:nvSpPr>
        <p:spPr>
          <a:xfrm>
            <a:off x="429768" y="4105656"/>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5</a:t>
            </a:r>
            <a:endParaRPr lang="en-US" sz="700" dirty="0"/>
          </a:p>
        </p:txBody>
      </p:sp>
      <p:pic>
        <p:nvPicPr>
          <p:cNvPr id="106" name="Image 4" descr="preencoded.png">    </p:cNvPr>
          <p:cNvPicPr>
            <a:picLocks noChangeAspect="1"/>
          </p:cNvPicPr>
          <p:nvPr/>
        </p:nvPicPr>
        <p:blipFill>
          <a:blip r:embed="rId5"/>
          <a:stretch>
            <a:fillRect/>
          </a:stretch>
        </p:blipFill>
        <p:spPr>
          <a:xfrm>
            <a:off x="640080" y="4105656"/>
            <a:ext cx="173736" cy="173736"/>
          </a:xfrm>
          <a:prstGeom prst="rect">
            <a:avLst/>
          </a:prstGeom>
        </p:spPr>
      </p:pic>
      <p:sp>
        <p:nvSpPr>
          <p:cNvPr id="107" name="Text 100"/>
          <p:cNvSpPr/>
          <p:nvPr/>
        </p:nvSpPr>
        <p:spPr>
          <a:xfrm>
            <a:off x="859536" y="3977640"/>
            <a:ext cx="2075688"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Feedback loop amplifying an error with no checkpoint</a:t>
            </a:r>
            <a:endParaRPr lang="en-US" sz="660" dirty="0"/>
          </a:p>
        </p:txBody>
      </p:sp>
      <p:sp>
        <p:nvSpPr>
          <p:cNvPr id="108" name="Text 101"/>
          <p:cNvSpPr/>
          <p:nvPr/>
        </p:nvSpPr>
        <p:spPr>
          <a:xfrm>
            <a:off x="859536" y="4215384"/>
            <a:ext cx="2075688"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LLM10   ·   AML.T0034 Cost Harvesting</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MANAGE 4.1</a:t>
            </a:r>
            <a:endParaRPr lang="en-US" sz="580" dirty="0"/>
          </a:p>
        </p:txBody>
      </p:sp>
      <p:sp>
        <p:nvSpPr>
          <p:cNvPr id="109" name="Text 102"/>
          <p:cNvSpPr/>
          <p:nvPr/>
        </p:nvSpPr>
        <p:spPr>
          <a:xfrm>
            <a:off x="3072384" y="3959352"/>
            <a:ext cx="3712464"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Human checkpoint before the loop repeats</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Cycle-count and repeat-failure alerting</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Hard cap on autonomous cycles per task</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LangGraph max iterations · Langfuse · AgentOps</a:t>
            </a:r>
            <a:endParaRPr lang="en-US" sz="630" dirty="0"/>
          </a:p>
        </p:txBody>
      </p:sp>
      <p:sp>
        <p:nvSpPr>
          <p:cNvPr id="110" name="Shape 103"/>
          <p:cNvSpPr/>
          <p:nvPr/>
        </p:nvSpPr>
        <p:spPr>
          <a:xfrm>
            <a:off x="374904" y="4475988"/>
            <a:ext cx="2615184" cy="502920"/>
          </a:xfrm>
          <a:prstGeom prst="rect">
            <a:avLst/>
          </a:prstGeom>
          <a:solidFill>
            <a:srgbClr val="F6F6F6"/>
          </a:solidFill>
          <a:ln w="9525">
            <a:solidFill>
              <a:srgbClr val="DCDCDC"/>
            </a:solidFill>
            <a:prstDash val="solid"/>
          </a:ln>
        </p:spPr>
      </p:sp>
      <p:sp>
        <p:nvSpPr>
          <p:cNvPr id="111" name="Shape 104"/>
          <p:cNvSpPr/>
          <p:nvPr/>
        </p:nvSpPr>
        <p:spPr>
          <a:xfrm>
            <a:off x="3008376" y="4475988"/>
            <a:ext cx="3840480" cy="502920"/>
          </a:xfrm>
          <a:prstGeom prst="rect">
            <a:avLst/>
          </a:prstGeom>
          <a:solidFill>
            <a:srgbClr val="F6F6F6"/>
          </a:solidFill>
          <a:ln w="9525">
            <a:solidFill>
              <a:srgbClr val="DCDCDC"/>
            </a:solidFill>
            <a:prstDash val="solid"/>
          </a:ln>
        </p:spPr>
      </p:sp>
      <p:sp>
        <p:nvSpPr>
          <p:cNvPr id="112" name="Shape 105"/>
          <p:cNvSpPr/>
          <p:nvPr/>
        </p:nvSpPr>
        <p:spPr>
          <a:xfrm>
            <a:off x="429768" y="4622292"/>
            <a:ext cx="173736" cy="173736"/>
          </a:xfrm>
          <a:prstGeom prst="ellipse">
            <a:avLst/>
          </a:prstGeom>
          <a:solidFill>
            <a:srgbClr val="3064BA"/>
          </a:solidFill>
          <a:ln w="12700">
            <a:solidFill>
              <a:srgbClr val="3064BA"/>
            </a:solidFill>
            <a:prstDash val="solid"/>
          </a:ln>
        </p:spPr>
      </p:sp>
      <p:sp>
        <p:nvSpPr>
          <p:cNvPr id="113" name="Text 106"/>
          <p:cNvSpPr/>
          <p:nvPr/>
        </p:nvSpPr>
        <p:spPr>
          <a:xfrm>
            <a:off x="429768" y="4622292"/>
            <a:ext cx="173736" cy="173736"/>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6</a:t>
            </a:r>
            <a:endParaRPr lang="en-US" sz="700" dirty="0"/>
          </a:p>
        </p:txBody>
      </p:sp>
      <p:pic>
        <p:nvPicPr>
          <p:cNvPr id="114" name="Image 5" descr="preencoded.png">    </p:cNvPr>
          <p:cNvPicPr>
            <a:picLocks noChangeAspect="1"/>
          </p:cNvPicPr>
          <p:nvPr/>
        </p:nvPicPr>
        <p:blipFill>
          <a:blip r:embed="rId6"/>
          <a:stretch>
            <a:fillRect/>
          </a:stretch>
        </p:blipFill>
        <p:spPr>
          <a:xfrm>
            <a:off x="640080" y="4622292"/>
            <a:ext cx="173736" cy="173736"/>
          </a:xfrm>
          <a:prstGeom prst="rect">
            <a:avLst/>
          </a:prstGeom>
        </p:spPr>
      </p:pic>
      <p:sp>
        <p:nvSpPr>
          <p:cNvPr id="115" name="Text 107"/>
          <p:cNvSpPr/>
          <p:nvPr/>
        </p:nvSpPr>
        <p:spPr>
          <a:xfrm>
            <a:off x="859536" y="4494276"/>
            <a:ext cx="2075688" cy="256032"/>
          </a:xfrm>
          <a:prstGeom prst="rect">
            <a:avLst/>
          </a:prstGeom>
          <a:noFill/>
          <a:ln/>
        </p:spPr>
        <p:txBody>
          <a:bodyPr wrap="square" lIns="0" tIns="0" rIns="0" bIns="0" rtlCol="0" anchor="t"/>
          <a:lstStyle/>
          <a:p>
            <a:pPr algn="l" indent="0" marL="0">
              <a:lnSpc>
                <a:spcPts val="810"/>
              </a:lnSpc>
              <a:buNone/>
            </a:pPr>
            <a:r>
              <a:rPr lang="en-US" sz="660" b="1" dirty="0">
                <a:solidFill>
                  <a:srgbClr val="3A3A3A"/>
                </a:solidFill>
                <a:latin typeface="Arial" pitchFamily="34" charset="0"/>
                <a:ea typeface="Arial" pitchFamily="34" charset="-122"/>
                <a:cs typeface="Arial" pitchFamily="34" charset="-120"/>
              </a:rPr>
              <a:t>Attribution gap — no evidence that judgment was exercised</a:t>
            </a:r>
            <a:endParaRPr lang="en-US" sz="660" dirty="0"/>
          </a:p>
        </p:txBody>
      </p:sp>
      <p:sp>
        <p:nvSpPr>
          <p:cNvPr id="116" name="Text 108"/>
          <p:cNvSpPr/>
          <p:nvPr/>
        </p:nvSpPr>
        <p:spPr>
          <a:xfrm>
            <a:off x="859536" y="4732020"/>
            <a:ext cx="2075688" cy="228600"/>
          </a:xfrm>
          <a:prstGeom prst="rect">
            <a:avLst/>
          </a:prstGeom>
          <a:noFill/>
          <a:ln/>
        </p:spPr>
        <p:txBody>
          <a:bodyPr wrap="square" lIns="0" tIns="0" rIns="0" bIns="0" rtlCol="0" anchor="b"/>
          <a:lstStyle/>
          <a:p>
            <a:pPr algn="l" indent="0" marL="0">
              <a:lnSpc>
                <a:spcPts val="720"/>
              </a:lnSpc>
              <a:buNone/>
            </a:pPr>
            <a:r>
              <a:rPr lang="en-US" sz="580" dirty="0">
                <a:solidFill>
                  <a:srgbClr val="8A8A8A"/>
                </a:solidFill>
                <a:latin typeface="Arial" pitchFamily="34" charset="0"/>
                <a:ea typeface="Arial" pitchFamily="34" charset="-122"/>
                <a:cs typeface="Arial" pitchFamily="34" charset="-120"/>
              </a:rPr>
              <a:t>OWASP LLM09   ·   no direct ATLAS technique — assurance gap</a:t>
            </a:r>
            <a:endParaRPr lang="en-US" sz="580" dirty="0"/>
          </a:p>
          <a:p>
            <a:pPr algn="l" indent="0" marL="0">
              <a:lnSpc>
                <a:spcPts val="720"/>
              </a:lnSpc>
              <a:buNone/>
            </a:pPr>
            <a:r>
              <a:rPr lang="en-US" sz="580" dirty="0">
                <a:solidFill>
                  <a:srgbClr val="8A8A8A"/>
                </a:solidFill>
                <a:latin typeface="Arial" pitchFamily="34" charset="0"/>
                <a:ea typeface="Arial" pitchFamily="34" charset="-122"/>
                <a:cs typeface="Arial" pitchFamily="34" charset="-120"/>
              </a:rPr>
              <a:t>NIST MEASURE 2.8</a:t>
            </a:r>
            <a:endParaRPr lang="en-US" sz="580" dirty="0"/>
          </a:p>
        </p:txBody>
      </p:sp>
      <p:sp>
        <p:nvSpPr>
          <p:cNvPr id="117" name="Text 109"/>
          <p:cNvSpPr/>
          <p:nvPr/>
        </p:nvSpPr>
        <p:spPr>
          <a:xfrm>
            <a:off x="3072384" y="4475988"/>
            <a:ext cx="3712464" cy="502920"/>
          </a:xfrm>
          <a:prstGeom prst="rect">
            <a:avLst/>
          </a:prstGeom>
          <a:noFill/>
          <a:ln/>
        </p:spPr>
        <p:txBody>
          <a:bodyPr wrap="square" lIns="0" tIns="0" rIns="0" bIns="0" rtlCol="0" anchor="ctr"/>
          <a:lstStyle/>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Prevent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Reviewer identity captured against each artifact</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Detect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Periodic audit sampling of AI-assisted work</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Configure · </a:t>
            </a:r>
            <a:pPr algn="l" indent="0" marL="0">
              <a:lnSpc>
                <a:spcPts val="790"/>
              </a:lnSpc>
              <a:buNone/>
            </a:pPr>
            <a:r>
              <a:rPr lang="en-US" sz="630" dirty="0">
                <a:solidFill>
                  <a:srgbClr val="565656"/>
                </a:solidFill>
                <a:latin typeface="Arial" pitchFamily="34" charset="0"/>
                <a:ea typeface="Arial" pitchFamily="34" charset="-122"/>
                <a:cs typeface="Arial" pitchFamily="34" charset="-120"/>
              </a:rPr>
              <a:t>Immutable per-transaction audit trail</a:t>
            </a:r>
            <a:endParaRPr lang="en-US" sz="630" dirty="0"/>
          </a:p>
          <a:p>
            <a:pPr algn="l" indent="0" marL="0">
              <a:lnSpc>
                <a:spcPts val="790"/>
              </a:lnSpc>
              <a:buNone/>
            </a:pPr>
            <a:r>
              <a:rPr lang="en-US" sz="630" b="1" dirty="0">
                <a:solidFill>
                  <a:srgbClr val="3A3A3A"/>
                </a:solidFill>
                <a:latin typeface="Arial" pitchFamily="34" charset="0"/>
                <a:ea typeface="Arial" pitchFamily="34" charset="-122"/>
                <a:cs typeface="Arial" pitchFamily="34" charset="-120"/>
              </a:rPr>
              <a:t>Example tools · </a:t>
            </a:r>
            <a:pPr algn="l" indent="0" marL="0">
              <a:lnSpc>
                <a:spcPts val="790"/>
              </a:lnSpc>
              <a:buNone/>
            </a:pPr>
            <a:r>
              <a:rPr lang="en-US" sz="630" dirty="0">
                <a:solidFill>
                  <a:srgbClr val="5E5E5E"/>
                </a:solidFill>
                <a:latin typeface="Arial" pitchFamily="34" charset="0"/>
                <a:ea typeface="Arial" pitchFamily="34" charset="-122"/>
                <a:cs typeface="Arial" pitchFamily="34" charset="-120"/>
              </a:rPr>
              <a:t>Splunk · Microsoft Sentinel · CloudTrail Lake</a:t>
            </a:r>
            <a:endParaRPr lang="en-US" sz="630" dirty="0"/>
          </a:p>
        </p:txBody>
      </p:sp>
      <p:sp>
        <p:nvSpPr>
          <p:cNvPr id="118" name="Shape 110"/>
          <p:cNvSpPr/>
          <p:nvPr/>
        </p:nvSpPr>
        <p:spPr>
          <a:xfrm>
            <a:off x="274320" y="5468112"/>
            <a:ext cx="8595360" cy="402336"/>
          </a:xfrm>
          <a:prstGeom prst="roundRect">
            <a:avLst>
              <a:gd name="adj" fmla="val 9091"/>
            </a:avLst>
          </a:prstGeom>
          <a:solidFill>
            <a:srgbClr val="EAF0F8"/>
          </a:solidFill>
          <a:ln w="15875">
            <a:solidFill>
              <a:srgbClr val="3064BA"/>
            </a:solidFill>
            <a:prstDash val="solid"/>
          </a:ln>
        </p:spPr>
      </p:sp>
      <p:sp>
        <p:nvSpPr>
          <p:cNvPr id="119" name="Text 111"/>
          <p:cNvSpPr/>
          <p:nvPr/>
        </p:nvSpPr>
        <p:spPr>
          <a:xfrm>
            <a:off x="402336" y="5468112"/>
            <a:ext cx="8339328" cy="402336"/>
          </a:xfrm>
          <a:prstGeom prst="rect">
            <a:avLst/>
          </a:prstGeom>
          <a:noFill/>
          <a:ln/>
        </p:spPr>
        <p:txBody>
          <a:bodyPr wrap="square" lIns="0" tIns="0" rIns="0" bIns="0" rtlCol="0" anchor="ctr"/>
          <a:lstStyle/>
          <a:p>
            <a:pPr algn="l" indent="0" marL="0">
              <a:lnSpc>
                <a:spcPts val="960"/>
              </a:lnSpc>
              <a:buNone/>
            </a:pPr>
            <a:r>
              <a:rPr lang="en-US" sz="800" b="1" dirty="0">
                <a:solidFill>
                  <a:srgbClr val="3064BA"/>
                </a:solidFill>
                <a:latin typeface="Arial" pitchFamily="34" charset="0"/>
                <a:ea typeface="Arial" pitchFamily="34" charset="-122"/>
                <a:cs typeface="Arial" pitchFamily="34" charset="-120"/>
              </a:rPr>
              <a:t>BOTTOM LINE · </a:t>
            </a:r>
            <a:pPr algn="l" indent="0" marL="0">
              <a:lnSpc>
                <a:spcPts val="960"/>
              </a:lnSpc>
              <a:buNone/>
            </a:pPr>
            <a:r>
              <a:rPr lang="en-US" sz="800" dirty="0">
                <a:solidFill>
                  <a:srgbClr val="565656"/>
                </a:solidFill>
                <a:latin typeface="Arial" pitchFamily="34" charset="0"/>
                <a:ea typeface="Arial" pitchFamily="34" charset="-122"/>
                <a:cs typeface="Arial" pitchFamily="34" charset="-120"/>
              </a:rPr>
              <a:t>the dominant risk at this layer is fabricated output reaching a third party with no evidence anyone reviewed it. Prevent it with a release gate keyed to a named reviewer and no irreversible action without approval. Detect it with a logged citation-verification step and periodic audit sampling of AI-assisted work.</a:t>
            </a:r>
            <a:endParaRPr lang="en-US" sz="800" dirty="0"/>
          </a:p>
        </p:txBody>
      </p:sp>
      <p:sp>
        <p:nvSpPr>
          <p:cNvPr id="120" name="Text 112"/>
          <p:cNvSpPr/>
          <p:nvPr/>
        </p:nvSpPr>
        <p:spPr>
          <a:xfrm>
            <a:off x="457200" y="5943600"/>
            <a:ext cx="8229600" cy="310896"/>
          </a:xfrm>
          <a:prstGeom prst="rect">
            <a:avLst/>
          </a:prstGeom>
          <a:noFill/>
          <a:ln/>
        </p:spPr>
        <p:txBody>
          <a:bodyPr wrap="square" lIns="0" tIns="0" rIns="0" bIns="0" rtlCol="0" anchor="ctr"/>
          <a:lstStyle/>
          <a:p>
            <a:pPr algn="ctr" indent="0" marL="0">
              <a:buNone/>
            </a:pPr>
            <a:r>
              <a:rPr lang="en-US" sz="650" i="1" dirty="0">
                <a:solidFill>
                  <a:srgbClr val="9A9A9A"/>
                </a:solidFill>
                <a:latin typeface="Arial" pitchFamily="34" charset="0"/>
                <a:ea typeface="Arial" pitchFamily="34" charset="-122"/>
                <a:cs typeface="Arial" pitchFamily="34" charset="-120"/>
              </a:rPr>
              <a:t>OWASP identifiers follow the OWASP Top 10 for LLM Applications and ATLAS identifiers the MITRE ATLAS matrix; verify both against the current published versions. NIST AI RMF subcategory mappings are the author's derivation, not an official crosswalk. Products named are examples of each control category, not recommendations.</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57200" y="146304"/>
            <a:ext cx="8229600" cy="402336"/>
          </a:xfrm>
          <a:prstGeom prst="rect">
            <a:avLst/>
          </a:prstGeom>
          <a:noFill/>
          <a:ln/>
        </p:spPr>
        <p:txBody>
          <a:bodyPr wrap="square" rtlCol="0" anchor="ctr"/>
          <a:lstStyle/>
          <a:p>
            <a:pPr algn="ctr" indent="0" marL="0">
              <a:buNone/>
            </a:pPr>
            <a:r>
              <a:rPr lang="en-US" sz="2600" b="1" dirty="0">
                <a:solidFill>
                  <a:srgbClr val="1A1A2D"/>
                </a:solidFill>
                <a:latin typeface="Arial" pitchFamily="34" charset="0"/>
                <a:ea typeface="Arial" pitchFamily="34" charset="-122"/>
                <a:cs typeface="Arial" pitchFamily="34" charset="-120"/>
              </a:rPr>
              <a:t>References and Further Reading</a:t>
            </a:r>
            <a:endParaRPr lang="en-US" sz="2600" dirty="0"/>
          </a:p>
        </p:txBody>
      </p:sp>
      <p:sp>
        <p:nvSpPr>
          <p:cNvPr id="3" name="Text 1"/>
          <p:cNvSpPr/>
          <p:nvPr/>
        </p:nvSpPr>
        <p:spPr>
          <a:xfrm>
            <a:off x="457200" y="576072"/>
            <a:ext cx="8229600" cy="228600"/>
          </a:xfrm>
          <a:prstGeom prst="rect">
            <a:avLst/>
          </a:prstGeom>
          <a:noFill/>
          <a:ln/>
        </p:spPr>
        <p:txBody>
          <a:bodyPr wrap="square" lIns="0" tIns="0" rIns="0" bIns="0" rtlCol="0" anchor="ctr"/>
          <a:lstStyle/>
          <a:p>
            <a:pPr algn="ctr" indent="0" marL="0">
              <a:buNone/>
            </a:pPr>
            <a:r>
              <a:rPr lang="en-US" sz="1150" dirty="0">
                <a:solidFill>
                  <a:srgbClr val="888888"/>
                </a:solidFill>
                <a:latin typeface="Arial" pitchFamily="34" charset="0"/>
                <a:ea typeface="Arial" pitchFamily="34" charset="-122"/>
                <a:cs typeface="Arial" pitchFamily="34" charset="-120"/>
              </a:rPr>
              <a:t>Everything in this deck traces to one of the sources below</a:t>
            </a:r>
            <a:endParaRPr lang="en-US" sz="1150" dirty="0"/>
          </a:p>
        </p:txBody>
      </p:sp>
      <p:sp>
        <p:nvSpPr>
          <p:cNvPr id="4" name="Shape 2"/>
          <p:cNvSpPr/>
          <p:nvPr/>
        </p:nvSpPr>
        <p:spPr>
          <a:xfrm>
            <a:off x="0" y="950976"/>
            <a:ext cx="9144000" cy="0"/>
          </a:xfrm>
          <a:prstGeom prst="line">
            <a:avLst/>
          </a:prstGeom>
          <a:noFill/>
          <a:ln w="22225">
            <a:solidFill>
              <a:srgbClr val="003767"/>
            </a:solidFill>
            <a:prstDash val="solid"/>
          </a:ln>
        </p:spPr>
      </p:sp>
      <p:sp>
        <p:nvSpPr>
          <p:cNvPr id="5" name="Shape 3"/>
          <p:cNvSpPr/>
          <p:nvPr/>
        </p:nvSpPr>
        <p:spPr>
          <a:xfrm>
            <a:off x="0" y="6355080"/>
            <a:ext cx="9144000" cy="0"/>
          </a:xfrm>
          <a:prstGeom prst="line">
            <a:avLst/>
          </a:prstGeom>
          <a:noFill/>
          <a:ln w="22225">
            <a:solidFill>
              <a:srgbClr val="003767"/>
            </a:solidFill>
            <a:prstDash val="solid"/>
          </a:ln>
        </p:spPr>
      </p:sp>
      <p:sp>
        <p:nvSpPr>
          <p:cNvPr id="6" name="Text 4"/>
          <p:cNvSpPr/>
          <p:nvPr/>
        </p:nvSpPr>
        <p:spPr>
          <a:xfrm>
            <a:off x="320040" y="6419088"/>
            <a:ext cx="2011680" cy="182880"/>
          </a:xfrm>
          <a:prstGeom prst="rect">
            <a:avLst/>
          </a:prstGeom>
          <a:noFill/>
          <a:ln/>
        </p:spPr>
        <p:txBody>
          <a:bodyPr wrap="square" lIns="0" tIns="0" rIns="0" bIns="0" rtlCol="0" anchor="ctr"/>
          <a:lstStyle/>
          <a:p>
            <a:pPr algn="l" indent="0" marL="0">
              <a:buNone/>
            </a:pPr>
            <a:r>
              <a:rPr lang="en-US" sz="800" dirty="0">
                <a:solidFill>
                  <a:srgbClr val="000000"/>
                </a:solidFill>
                <a:latin typeface="Arial" pitchFamily="34" charset="0"/>
                <a:ea typeface="Arial" pitchFamily="34" charset="-122"/>
                <a:cs typeface="Arial" pitchFamily="34" charset="-120"/>
              </a:rPr>
              <a:t>2026 DSP 7</a:t>
            </a:r>
            <a:endParaRPr lang="en-US" sz="800" dirty="0"/>
          </a:p>
        </p:txBody>
      </p:sp>
      <p:sp>
        <p:nvSpPr>
          <p:cNvPr id="7" name="Shape 5"/>
          <p:cNvSpPr/>
          <p:nvPr/>
        </p:nvSpPr>
        <p:spPr>
          <a:xfrm>
            <a:off x="274320" y="1060704"/>
            <a:ext cx="1700784" cy="237744"/>
          </a:xfrm>
          <a:prstGeom prst="roundRect">
            <a:avLst>
              <a:gd name="adj" fmla="val 23077"/>
            </a:avLst>
          </a:prstGeom>
          <a:solidFill>
            <a:srgbClr val="3872E0"/>
          </a:solidFill>
          <a:ln w="12700">
            <a:solidFill>
              <a:srgbClr val="3872E0"/>
            </a:solidFill>
            <a:prstDash val="solid"/>
          </a:ln>
        </p:spPr>
      </p:sp>
      <p:sp>
        <p:nvSpPr>
          <p:cNvPr id="8" name="Text 6"/>
          <p:cNvSpPr/>
          <p:nvPr/>
        </p:nvSpPr>
        <p:spPr>
          <a:xfrm>
            <a:off x="274320" y="1060704"/>
            <a:ext cx="1700784" cy="237744"/>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PRIMARY GUIDANCE</a:t>
            </a:r>
            <a:endParaRPr lang="en-US" sz="700" dirty="0"/>
          </a:p>
        </p:txBody>
      </p:sp>
      <p:sp>
        <p:nvSpPr>
          <p:cNvPr id="9" name="Text 7"/>
          <p:cNvSpPr/>
          <p:nvPr/>
        </p:nvSpPr>
        <p:spPr>
          <a:xfrm>
            <a:off x="2084832" y="1060704"/>
            <a:ext cx="6784848" cy="475488"/>
          </a:xfrm>
          <a:prstGeom prst="rect">
            <a:avLst/>
          </a:prstGeom>
          <a:noFill/>
          <a:ln/>
        </p:spPr>
        <p:txBody>
          <a:bodyPr wrap="square" lIns="0" tIns="0" rIns="0" bIns="0" rtlCol="0" anchor="t"/>
          <a:lstStyle/>
          <a:p>
            <a:pPr algn="l" indent="0" marL="0">
              <a:lnSpc>
                <a:spcPts val="960"/>
              </a:lnSpc>
              <a:buNone/>
            </a:pPr>
            <a:r>
              <a:rPr lang="en-US" sz="760" b="1" dirty="0">
                <a:solidFill>
                  <a:srgbClr val="3872E0"/>
                </a:solidFill>
                <a:latin typeface="Arial" pitchFamily="34" charset="0"/>
                <a:ea typeface="Arial" pitchFamily="34" charset="-122"/>
                <a:cs typeface="Arial" pitchFamily="34" charset="-120"/>
              </a:rPr>
              <a:t>Careful Adoption of Agentic AI Services  —  </a:t>
            </a:r>
            <a:pPr algn="l" indent="0" marL="0">
              <a:lnSpc>
                <a:spcPts val="960"/>
              </a:lnSpc>
              <a:buNone/>
            </a:pPr>
            <a:r>
              <a:rPr lang="en-US" sz="760" dirty="0">
                <a:solidFill>
                  <a:srgbClr val="565656"/>
                </a:solidFill>
                <a:latin typeface="Arial" pitchFamily="34" charset="0"/>
                <a:ea typeface="Arial" pitchFamily="34" charset="-122"/>
                <a:cs typeface="Arial" pitchFamily="34" charset="-120"/>
              </a:rPr>
              <a:t>ASD's ACSC, CISA, NSA, Canadian Centre for Cyber Security, NCSC-NZ and NCSC-UK — 30 April 2026. The first coordinated Five Eyes guidance on agentic AI. Source of the five risk categories and the system diagram.</a:t>
            </a:r>
            <a:pPr algn="l" indent="0" marL="0">
              <a:lnSpc>
                <a:spcPts val="960"/>
              </a:lnSpc>
              <a:buNone/>
            </a:pPr>
            <a:r>
              <a:rPr lang="en-US" sz="760" i="1" dirty="0">
                <a:solidFill>
                  <a:srgbClr val="3064BA"/>
                </a:solidFill>
                <a:latin typeface="Arial" pitchFamily="34" charset="0"/>
                <a:ea typeface="Arial" pitchFamily="34" charset="-122"/>
                <a:cs typeface="Arial" pitchFamily="34" charset="-120"/>
              </a:rPr>
              <a:t>   cisa.gov/resources-tools/resources/careful-adoption-agentic-ai-services</a:t>
            </a:r>
            <a:endParaRPr lang="en-US" sz="760" dirty="0"/>
          </a:p>
        </p:txBody>
      </p:sp>
      <p:sp>
        <p:nvSpPr>
          <p:cNvPr id="10" name="Text 8"/>
          <p:cNvSpPr/>
          <p:nvPr/>
        </p:nvSpPr>
        <p:spPr>
          <a:xfrm>
            <a:off x="2084832" y="1572768"/>
            <a:ext cx="6784848" cy="475488"/>
          </a:xfrm>
          <a:prstGeom prst="rect">
            <a:avLst/>
          </a:prstGeom>
          <a:noFill/>
          <a:ln/>
        </p:spPr>
        <p:txBody>
          <a:bodyPr wrap="square" lIns="0" tIns="0" rIns="0" bIns="0" rtlCol="0" anchor="t"/>
          <a:lstStyle/>
          <a:p>
            <a:pPr algn="l" indent="0" marL="0">
              <a:lnSpc>
                <a:spcPts val="960"/>
              </a:lnSpc>
              <a:buNone/>
            </a:pPr>
            <a:r>
              <a:rPr lang="en-US" sz="760" b="1" dirty="0">
                <a:solidFill>
                  <a:srgbClr val="3872E0"/>
                </a:solidFill>
                <a:latin typeface="Arial" pitchFamily="34" charset="0"/>
                <a:ea typeface="Arial" pitchFamily="34" charset="-122"/>
                <a:cs typeface="Arial" pitchFamily="34" charset="-120"/>
              </a:rPr>
              <a:t>Full PDF  —  </a:t>
            </a:r>
            <a:pPr algn="l" indent="0" marL="0">
              <a:lnSpc>
                <a:spcPts val="960"/>
              </a:lnSpc>
              <a:buNone/>
            </a:pPr>
            <a:r>
              <a:rPr lang="en-US" sz="760" dirty="0">
                <a:solidFill>
                  <a:srgbClr val="565656"/>
                </a:solidFill>
                <a:latin typeface="Arial" pitchFamily="34" charset="0"/>
                <a:ea typeface="Arial" pitchFamily="34" charset="-122"/>
                <a:cs typeface="Arial" pitchFamily="34" charset="-120"/>
              </a:rPr>
              <a:t>Careful Adoption of Agentic AI Services, 30 April 2026 — 30 pages, covering design, development, deployment and operation.</a:t>
            </a:r>
            <a:pPr algn="l" indent="0" marL="0">
              <a:lnSpc>
                <a:spcPts val="960"/>
              </a:lnSpc>
              <a:buNone/>
            </a:pPr>
            <a:r>
              <a:rPr lang="en-US" sz="760" i="1" dirty="0">
                <a:solidFill>
                  <a:srgbClr val="3064BA"/>
                </a:solidFill>
                <a:latin typeface="Arial" pitchFamily="34" charset="0"/>
                <a:ea typeface="Arial" pitchFamily="34" charset="-122"/>
                <a:cs typeface="Arial" pitchFamily="34" charset="-120"/>
              </a:rPr>
              <a:t>   media.defense.gov — published 30 Apr 2026</a:t>
            </a:r>
            <a:endParaRPr lang="en-US" sz="760" dirty="0"/>
          </a:p>
        </p:txBody>
      </p:sp>
      <p:sp>
        <p:nvSpPr>
          <p:cNvPr id="11" name="Shape 9"/>
          <p:cNvSpPr/>
          <p:nvPr/>
        </p:nvSpPr>
        <p:spPr>
          <a:xfrm>
            <a:off x="274320" y="2212848"/>
            <a:ext cx="1700784" cy="237744"/>
          </a:xfrm>
          <a:prstGeom prst="roundRect">
            <a:avLst>
              <a:gd name="adj" fmla="val 23077"/>
            </a:avLst>
          </a:prstGeom>
          <a:solidFill>
            <a:srgbClr val="D55C26"/>
          </a:solidFill>
          <a:ln w="12700">
            <a:solidFill>
              <a:srgbClr val="D55C26"/>
            </a:solidFill>
            <a:prstDash val="solid"/>
          </a:ln>
        </p:spPr>
      </p:sp>
      <p:sp>
        <p:nvSpPr>
          <p:cNvPr id="12" name="Text 10"/>
          <p:cNvSpPr/>
          <p:nvPr/>
        </p:nvSpPr>
        <p:spPr>
          <a:xfrm>
            <a:off x="274320" y="2212848"/>
            <a:ext cx="1700784" cy="237744"/>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INDUSTRY RESEARCH</a:t>
            </a:r>
            <a:endParaRPr lang="en-US" sz="700" dirty="0"/>
          </a:p>
        </p:txBody>
      </p:sp>
      <p:sp>
        <p:nvSpPr>
          <p:cNvPr id="13" name="Text 11"/>
          <p:cNvSpPr/>
          <p:nvPr/>
        </p:nvSpPr>
        <p:spPr>
          <a:xfrm>
            <a:off x="2084832" y="2212848"/>
            <a:ext cx="6784848" cy="475488"/>
          </a:xfrm>
          <a:prstGeom prst="rect">
            <a:avLst/>
          </a:prstGeom>
          <a:noFill/>
          <a:ln/>
        </p:spPr>
        <p:txBody>
          <a:bodyPr wrap="square" lIns="0" tIns="0" rIns="0" bIns="0" rtlCol="0" anchor="t"/>
          <a:lstStyle/>
          <a:p>
            <a:pPr algn="l" indent="0" marL="0">
              <a:lnSpc>
                <a:spcPts val="960"/>
              </a:lnSpc>
              <a:buNone/>
            </a:pPr>
            <a:r>
              <a:rPr lang="en-US" sz="760" b="1" dirty="0">
                <a:solidFill>
                  <a:srgbClr val="D55C26"/>
                </a:solidFill>
                <a:latin typeface="Arial" pitchFamily="34" charset="0"/>
                <a:ea typeface="Arial" pitchFamily="34" charset="-122"/>
                <a:cs typeface="Arial" pitchFamily="34" charset="-120"/>
              </a:rPr>
              <a:t>Cloud Security Alliance — AI Safety Initiative  —  </a:t>
            </a:r>
            <a:pPr algn="l" indent="0" marL="0">
              <a:lnSpc>
                <a:spcPts val="960"/>
              </a:lnSpc>
              <a:buNone/>
            </a:pPr>
            <a:r>
              <a:rPr lang="en-US" sz="760" dirty="0">
                <a:solidFill>
                  <a:srgbClr val="565656"/>
                </a:solidFill>
                <a:latin typeface="Arial" pitchFamily="34" charset="0"/>
                <a:ea typeface="Arial" pitchFamily="34" charset="-122"/>
                <a:cs typeface="Arial" pitchFamily="34" charset="-120"/>
              </a:rPr>
              <a:t>Research notes on the joint guidance and the 2026 agentic identity survey: 82% of organisations have found unknown AI agents in their environment, 65% had an agent security incident in the past twelve months, and 21% have a formal agent decommissioning process.</a:t>
            </a:r>
            <a:pPr algn="l" indent="0" marL="0">
              <a:lnSpc>
                <a:spcPts val="960"/>
              </a:lnSpc>
              <a:buNone/>
            </a:pPr>
            <a:r>
              <a:rPr lang="en-US" sz="760" i="1" dirty="0">
                <a:solidFill>
                  <a:srgbClr val="3064BA"/>
                </a:solidFill>
                <a:latin typeface="Arial" pitchFamily="34" charset="0"/>
                <a:ea typeface="Arial" pitchFamily="34" charset="-122"/>
                <a:cs typeface="Arial" pitchFamily="34" charset="-120"/>
              </a:rPr>
              <a:t>   labs.cloudsecurityalliance.org</a:t>
            </a:r>
            <a:endParaRPr lang="en-US" sz="760" dirty="0"/>
          </a:p>
        </p:txBody>
      </p:sp>
      <p:sp>
        <p:nvSpPr>
          <p:cNvPr id="14" name="Shape 12"/>
          <p:cNvSpPr/>
          <p:nvPr/>
        </p:nvSpPr>
        <p:spPr>
          <a:xfrm>
            <a:off x="274320" y="2852928"/>
            <a:ext cx="1700784" cy="237744"/>
          </a:xfrm>
          <a:prstGeom prst="roundRect">
            <a:avLst>
              <a:gd name="adj" fmla="val 23077"/>
            </a:avLst>
          </a:prstGeom>
          <a:solidFill>
            <a:srgbClr val="457C3C"/>
          </a:solidFill>
          <a:ln w="12700">
            <a:solidFill>
              <a:srgbClr val="457C3C"/>
            </a:solidFill>
            <a:prstDash val="solid"/>
          </a:ln>
        </p:spPr>
      </p:sp>
      <p:sp>
        <p:nvSpPr>
          <p:cNvPr id="15" name="Text 13"/>
          <p:cNvSpPr/>
          <p:nvPr/>
        </p:nvSpPr>
        <p:spPr>
          <a:xfrm>
            <a:off x="274320" y="2852928"/>
            <a:ext cx="1700784" cy="237744"/>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FRAMEWORKS USED FOR MAPPING</a:t>
            </a:r>
            <a:endParaRPr lang="en-US" sz="700" dirty="0"/>
          </a:p>
        </p:txBody>
      </p:sp>
      <p:sp>
        <p:nvSpPr>
          <p:cNvPr id="16" name="Text 14"/>
          <p:cNvSpPr/>
          <p:nvPr/>
        </p:nvSpPr>
        <p:spPr>
          <a:xfrm>
            <a:off x="2084832" y="2852928"/>
            <a:ext cx="6784848" cy="475488"/>
          </a:xfrm>
          <a:prstGeom prst="rect">
            <a:avLst/>
          </a:prstGeom>
          <a:noFill/>
          <a:ln/>
        </p:spPr>
        <p:txBody>
          <a:bodyPr wrap="square" lIns="0" tIns="0" rIns="0" bIns="0" rtlCol="0" anchor="t"/>
          <a:lstStyle/>
          <a:p>
            <a:pPr algn="l" indent="0" marL="0">
              <a:lnSpc>
                <a:spcPts val="960"/>
              </a:lnSpc>
              <a:buNone/>
            </a:pPr>
            <a:r>
              <a:rPr lang="en-US" sz="760" b="1" dirty="0">
                <a:solidFill>
                  <a:srgbClr val="457C3C"/>
                </a:solidFill>
                <a:latin typeface="Arial" pitchFamily="34" charset="0"/>
                <a:ea typeface="Arial" pitchFamily="34" charset="-122"/>
                <a:cs typeface="Arial" pitchFamily="34" charset="-120"/>
              </a:rPr>
              <a:t>OWASP Top 10 for LLM Applications  —  </a:t>
            </a:r>
            <a:pPr algn="l" indent="0" marL="0">
              <a:lnSpc>
                <a:spcPts val="960"/>
              </a:lnSpc>
              <a:buNone/>
            </a:pPr>
            <a:r>
              <a:rPr lang="en-US" sz="760" dirty="0">
                <a:solidFill>
                  <a:srgbClr val="565656"/>
                </a:solidFill>
                <a:latin typeface="Arial" pitchFamily="34" charset="0"/>
                <a:ea typeface="Arial" pitchFamily="34" charset="-122"/>
                <a:cs typeface="Arial" pitchFamily="34" charset="-120"/>
              </a:rPr>
              <a:t>Used for the OWASP identifiers on every risk row. The guidance also cites OWASP Top 10 for Agentic Applications (2026), which is worth reviewing alongside it.</a:t>
            </a:r>
            <a:pPr algn="l" indent="0" marL="0">
              <a:lnSpc>
                <a:spcPts val="960"/>
              </a:lnSpc>
              <a:buNone/>
            </a:pPr>
            <a:r>
              <a:rPr lang="en-US" sz="760" i="1" dirty="0">
                <a:solidFill>
                  <a:srgbClr val="3064BA"/>
                </a:solidFill>
                <a:latin typeface="Arial" pitchFamily="34" charset="0"/>
                <a:ea typeface="Arial" pitchFamily="34" charset="-122"/>
                <a:cs typeface="Arial" pitchFamily="34" charset="-120"/>
              </a:rPr>
              <a:t>   owasp.org</a:t>
            </a:r>
            <a:endParaRPr lang="en-US" sz="760" dirty="0"/>
          </a:p>
        </p:txBody>
      </p:sp>
      <p:sp>
        <p:nvSpPr>
          <p:cNvPr id="17" name="Text 15"/>
          <p:cNvSpPr/>
          <p:nvPr/>
        </p:nvSpPr>
        <p:spPr>
          <a:xfrm>
            <a:off x="2084832" y="3364992"/>
            <a:ext cx="6784848" cy="475488"/>
          </a:xfrm>
          <a:prstGeom prst="rect">
            <a:avLst/>
          </a:prstGeom>
          <a:noFill/>
          <a:ln/>
        </p:spPr>
        <p:txBody>
          <a:bodyPr wrap="square" lIns="0" tIns="0" rIns="0" bIns="0" rtlCol="0" anchor="t"/>
          <a:lstStyle/>
          <a:p>
            <a:pPr algn="l" indent="0" marL="0">
              <a:lnSpc>
                <a:spcPts val="960"/>
              </a:lnSpc>
              <a:buNone/>
            </a:pPr>
            <a:r>
              <a:rPr lang="en-US" sz="760" b="1" dirty="0">
                <a:solidFill>
                  <a:srgbClr val="457C3C"/>
                </a:solidFill>
                <a:latin typeface="Arial" pitchFamily="34" charset="0"/>
                <a:ea typeface="Arial" pitchFamily="34" charset="-122"/>
                <a:cs typeface="Arial" pitchFamily="34" charset="-120"/>
              </a:rPr>
              <a:t>MITRE ATLAS™  —  </a:t>
            </a:r>
            <a:pPr algn="l" indent="0" marL="0">
              <a:lnSpc>
                <a:spcPts val="960"/>
              </a:lnSpc>
              <a:buNone/>
            </a:pPr>
            <a:r>
              <a:rPr lang="en-US" sz="760" dirty="0">
                <a:solidFill>
                  <a:srgbClr val="565656"/>
                </a:solidFill>
                <a:latin typeface="Arial" pitchFamily="34" charset="0"/>
                <a:ea typeface="Arial" pitchFamily="34" charset="-122"/>
                <a:cs typeface="Arial" pitchFamily="34" charset="-120"/>
              </a:rPr>
              <a:t>Adversarial Threat Landscape for AI Systems. Source of the AML.T identifiers. Named in the guidance as a recommended threat-modelling taxonomy.</a:t>
            </a:r>
            <a:pPr algn="l" indent="0" marL="0">
              <a:lnSpc>
                <a:spcPts val="960"/>
              </a:lnSpc>
              <a:buNone/>
            </a:pPr>
            <a:r>
              <a:rPr lang="en-US" sz="760" i="1" dirty="0">
                <a:solidFill>
                  <a:srgbClr val="3064BA"/>
                </a:solidFill>
                <a:latin typeface="Arial" pitchFamily="34" charset="0"/>
                <a:ea typeface="Arial" pitchFamily="34" charset="-122"/>
                <a:cs typeface="Arial" pitchFamily="34" charset="-120"/>
              </a:rPr>
              <a:t>   atlas.mitre.org</a:t>
            </a:r>
            <a:endParaRPr lang="en-US" sz="760" dirty="0"/>
          </a:p>
        </p:txBody>
      </p:sp>
      <p:sp>
        <p:nvSpPr>
          <p:cNvPr id="18" name="Text 16"/>
          <p:cNvSpPr/>
          <p:nvPr/>
        </p:nvSpPr>
        <p:spPr>
          <a:xfrm>
            <a:off x="2084832" y="3877056"/>
            <a:ext cx="6784848" cy="475488"/>
          </a:xfrm>
          <a:prstGeom prst="rect">
            <a:avLst/>
          </a:prstGeom>
          <a:noFill/>
          <a:ln/>
        </p:spPr>
        <p:txBody>
          <a:bodyPr wrap="square" lIns="0" tIns="0" rIns="0" bIns="0" rtlCol="0" anchor="t"/>
          <a:lstStyle/>
          <a:p>
            <a:pPr algn="l" indent="0" marL="0">
              <a:lnSpc>
                <a:spcPts val="960"/>
              </a:lnSpc>
              <a:buNone/>
            </a:pPr>
            <a:r>
              <a:rPr lang="en-US" sz="760" b="1" dirty="0">
                <a:solidFill>
                  <a:srgbClr val="457C3C"/>
                </a:solidFill>
                <a:latin typeface="Arial" pitchFamily="34" charset="0"/>
                <a:ea typeface="Arial" pitchFamily="34" charset="-122"/>
                <a:cs typeface="Arial" pitchFamily="34" charset="-120"/>
              </a:rPr>
              <a:t>NIST AI Risk Management Framework  —  </a:t>
            </a:r>
            <a:pPr algn="l" indent="0" marL="0">
              <a:lnSpc>
                <a:spcPts val="960"/>
              </a:lnSpc>
              <a:buNone/>
            </a:pPr>
            <a:r>
              <a:rPr lang="en-US" sz="760" dirty="0">
                <a:solidFill>
                  <a:srgbClr val="565656"/>
                </a:solidFill>
                <a:latin typeface="Arial" pitchFamily="34" charset="0"/>
                <a:ea typeface="Arial" pitchFamily="34" charset="-122"/>
                <a:cs typeface="Arial" pitchFamily="34" charset="-120"/>
              </a:rPr>
              <a:t>Used for the GOVERN / MAP / MEASURE / MANAGE subcategory references. Those mappings are the author's derivation, not an official crosswalk.</a:t>
            </a:r>
            <a:pPr algn="l" indent="0" marL="0">
              <a:lnSpc>
                <a:spcPts val="960"/>
              </a:lnSpc>
              <a:buNone/>
            </a:pPr>
            <a:r>
              <a:rPr lang="en-US" sz="760" i="1" dirty="0">
                <a:solidFill>
                  <a:srgbClr val="3064BA"/>
                </a:solidFill>
                <a:latin typeface="Arial" pitchFamily="34" charset="0"/>
                <a:ea typeface="Arial" pitchFamily="34" charset="-122"/>
                <a:cs typeface="Arial" pitchFamily="34" charset="-120"/>
              </a:rPr>
              <a:t>   nist.gov</a:t>
            </a:r>
            <a:endParaRPr lang="en-US" sz="760" dirty="0"/>
          </a:p>
        </p:txBody>
      </p:sp>
      <p:sp>
        <p:nvSpPr>
          <p:cNvPr id="19" name="Shape 17"/>
          <p:cNvSpPr/>
          <p:nvPr/>
        </p:nvSpPr>
        <p:spPr>
          <a:xfrm>
            <a:off x="274320" y="4517136"/>
            <a:ext cx="1700784" cy="237744"/>
          </a:xfrm>
          <a:prstGeom prst="roundRect">
            <a:avLst>
              <a:gd name="adj" fmla="val 23077"/>
            </a:avLst>
          </a:prstGeom>
          <a:solidFill>
            <a:srgbClr val="9031AA"/>
          </a:solidFill>
          <a:ln w="12700">
            <a:solidFill>
              <a:srgbClr val="9031AA"/>
            </a:solidFill>
            <a:prstDash val="solid"/>
          </a:ln>
        </p:spPr>
      </p:sp>
      <p:sp>
        <p:nvSpPr>
          <p:cNvPr id="20" name="Text 18"/>
          <p:cNvSpPr/>
          <p:nvPr/>
        </p:nvSpPr>
        <p:spPr>
          <a:xfrm>
            <a:off x="274320" y="4517136"/>
            <a:ext cx="1700784" cy="237744"/>
          </a:xfrm>
          <a:prstGeom prst="rect">
            <a:avLst/>
          </a:prstGeom>
          <a:noFill/>
          <a:ln/>
        </p:spPr>
        <p:txBody>
          <a:bodyPr wrap="square" lIns="0" tIns="0" rIns="0" bIns="0" rtlCol="0" anchor="ctr"/>
          <a:lstStyle/>
          <a:p>
            <a:pPr algn="ctr" indent="0" marL="0">
              <a:buNone/>
            </a:pPr>
            <a:r>
              <a:rPr lang="en-US" sz="700" b="1" dirty="0">
                <a:solidFill>
                  <a:srgbClr val="FFFFFF"/>
                </a:solidFill>
                <a:latin typeface="Arial" pitchFamily="34" charset="0"/>
                <a:ea typeface="Arial" pitchFamily="34" charset="-122"/>
                <a:cs typeface="Arial" pitchFamily="34" charset="-120"/>
              </a:rPr>
              <a:t>ALSO CITED IN THE GUIDANCE</a:t>
            </a:r>
            <a:endParaRPr lang="en-US" sz="700" dirty="0"/>
          </a:p>
        </p:txBody>
      </p:sp>
      <p:sp>
        <p:nvSpPr>
          <p:cNvPr id="21" name="Text 19"/>
          <p:cNvSpPr/>
          <p:nvPr/>
        </p:nvSpPr>
        <p:spPr>
          <a:xfrm>
            <a:off x="2084832" y="4517136"/>
            <a:ext cx="6784848" cy="384048"/>
          </a:xfrm>
          <a:prstGeom prst="rect">
            <a:avLst/>
          </a:prstGeom>
          <a:noFill/>
          <a:ln/>
        </p:spPr>
        <p:txBody>
          <a:bodyPr wrap="square" lIns="0" tIns="0" rIns="0" bIns="0" rtlCol="0" anchor="ctr"/>
          <a:lstStyle/>
          <a:p>
            <a:pPr algn="l" indent="0" marL="0">
              <a:lnSpc>
                <a:spcPts val="960"/>
              </a:lnSpc>
              <a:buNone/>
            </a:pPr>
            <a:r>
              <a:rPr lang="en-US" sz="760" dirty="0">
                <a:solidFill>
                  <a:srgbClr val="565656"/>
                </a:solidFill>
                <a:latin typeface="Arial" pitchFamily="34" charset="0"/>
                <a:ea typeface="Arial" pitchFamily="34" charset="-122"/>
                <a:cs typeface="Arial" pitchFamily="34" charset="-120"/>
              </a:rPr>
              <a:t>NIST SP 800-207 Zero Trust Architecture · CISA 2025 Minimum Elements for an SBOM · CISA AI Cybersecurity Collaboration Playbook · NCSC-UK Guidelines for Secure AI System Development · MIT STAMP / STPA-Sec materials</a:t>
            </a:r>
            <a:endParaRPr lang="en-US" sz="760" dirty="0"/>
          </a:p>
        </p:txBody>
      </p:sp>
      <p:sp>
        <p:nvSpPr>
          <p:cNvPr id="22" name="Shape 20"/>
          <p:cNvSpPr/>
          <p:nvPr/>
        </p:nvSpPr>
        <p:spPr>
          <a:xfrm>
            <a:off x="274320" y="5303520"/>
            <a:ext cx="8595360" cy="530352"/>
          </a:xfrm>
          <a:prstGeom prst="roundRect">
            <a:avLst>
              <a:gd name="adj" fmla="val 6897"/>
            </a:avLst>
          </a:prstGeom>
          <a:solidFill>
            <a:srgbClr val="EBEFF3"/>
          </a:solidFill>
          <a:ln w="15875">
            <a:solidFill>
              <a:srgbClr val="003767"/>
            </a:solidFill>
            <a:prstDash val="solid"/>
          </a:ln>
        </p:spPr>
      </p:sp>
      <p:sp>
        <p:nvSpPr>
          <p:cNvPr id="23" name="Text 21"/>
          <p:cNvSpPr/>
          <p:nvPr/>
        </p:nvSpPr>
        <p:spPr>
          <a:xfrm>
            <a:off x="420624" y="5303520"/>
            <a:ext cx="8302752" cy="530352"/>
          </a:xfrm>
          <a:prstGeom prst="rect">
            <a:avLst/>
          </a:prstGeom>
          <a:noFill/>
          <a:ln/>
        </p:spPr>
        <p:txBody>
          <a:bodyPr wrap="square" lIns="0" tIns="0" rIns="0" bIns="0" rtlCol="0" anchor="ctr"/>
          <a:lstStyle/>
          <a:p>
            <a:pPr algn="l" indent="0" marL="0">
              <a:lnSpc>
                <a:spcPts val="940"/>
              </a:lnSpc>
              <a:buNone/>
            </a:pPr>
            <a:r>
              <a:rPr lang="en-US" sz="760" b="1" dirty="0">
                <a:solidFill>
                  <a:srgbClr val="003767"/>
                </a:solidFill>
                <a:latin typeface="Arial" pitchFamily="34" charset="0"/>
                <a:ea typeface="Arial" pitchFamily="34" charset="-122"/>
                <a:cs typeface="Arial" pitchFamily="34" charset="-120"/>
              </a:rPr>
              <a:t>Verification note. </a:t>
            </a:r>
            <a:pPr algn="l" indent="0" marL="0">
              <a:lnSpc>
                <a:spcPts val="940"/>
              </a:lnSpc>
              <a:buNone/>
            </a:pPr>
            <a:r>
              <a:rPr lang="en-US" sz="760" dirty="0">
                <a:solidFill>
                  <a:srgbClr val="565656"/>
                </a:solidFill>
                <a:latin typeface="Arial" pitchFamily="34" charset="0"/>
                <a:ea typeface="Arial" pitchFamily="34" charset="-122"/>
                <a:cs typeface="Arial" pitchFamily="34" charset="-120"/>
              </a:rPr>
              <a:t>OWASP and MITRE ATLAS identifiers change between published versions — check both against the current release before using them in an assessment. The NIST AI RMF subcategory mappings are the author's derivation; NIST has not published a crosswalk at this granularity. Products named throughout are examples of a control category, not recommendations or an endorsement.</a:t>
            </a:r>
            <a:endParaRPr lang="en-US" sz="760" dirty="0"/>
          </a:p>
        </p:txBody>
      </p:sp>
      <p:sp>
        <p:nvSpPr>
          <p:cNvPr id="24" name="Text 22"/>
          <p:cNvSpPr/>
          <p:nvPr/>
        </p:nvSpPr>
        <p:spPr>
          <a:xfrm>
            <a:off x="457200" y="5907024"/>
            <a:ext cx="8229600" cy="182880"/>
          </a:xfrm>
          <a:prstGeom prst="rect">
            <a:avLst/>
          </a:prstGeom>
          <a:noFill/>
          <a:ln/>
        </p:spPr>
        <p:txBody>
          <a:bodyPr wrap="square" lIns="0" tIns="0" rIns="0" bIns="0" rtlCol="0" anchor="ctr"/>
          <a:lstStyle/>
          <a:p>
            <a:pPr algn="ctr" indent="0" marL="0">
              <a:buNone/>
            </a:pPr>
            <a:r>
              <a:rPr lang="en-US" sz="680" i="1" dirty="0">
                <a:solidFill>
                  <a:srgbClr val="9A9A9A"/>
                </a:solidFill>
                <a:latin typeface="Arial" pitchFamily="34" charset="0"/>
                <a:ea typeface="Arial" pitchFamily="34" charset="-122"/>
                <a:cs typeface="Arial" pitchFamily="34" charset="-120"/>
              </a:rPr>
              <a:t>Diagram redrawn from Figure 1 of the joint guidance. © Commonwealth of Australia 2026, licensed CC BY 4.0.</a:t>
            </a:r>
            <a:endParaRPr lang="en-US" sz="68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Agentic AI System — risk and configuration by layer</dc:title>
  <dc:subject>PptxGenJS Presentation</dc:subject>
  <dc:creator/>
  <cp:lastModifiedBy/>
  <cp:revision>1</cp:revision>
  <dcterms:created xsi:type="dcterms:W3CDTF">2026-08-01T14:30:35Z</dcterms:created>
  <dcterms:modified xsi:type="dcterms:W3CDTF">2026-08-01T14:30:35Z</dcterms:modified>
</cp:coreProperties>
</file>