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Channels Your Data Leaves By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Microsoft Copilot · sanctioned enterprise Claude or ChatGPT · shadow AI on personal accounts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0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355080"/>
            <a:ext cx="9144000" cy="0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641908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1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274320" y="1060704"/>
            <a:ext cx="2791968" cy="4041648"/>
          </a:xfrm>
          <a:prstGeom prst="roundRect">
            <a:avLst>
              <a:gd name="adj" fmla="val 1638"/>
            </a:avLst>
          </a:prstGeom>
          <a:solidFill>
            <a:srgbClr val="FFFFFF"/>
          </a:solidFill>
          <a:ln w="19050">
            <a:solidFill>
              <a:srgbClr val="83A2D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060704"/>
            <a:ext cx="2791968" cy="292608"/>
          </a:xfrm>
          <a:prstGeom prst="roundRect">
            <a:avLst>
              <a:gd name="adj" fmla="val 15625"/>
            </a:avLst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060704"/>
            <a:ext cx="2791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384048" y="1389888"/>
            <a:ext cx="2572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40"/>
              </a:lnSpc>
              <a:buNone/>
            </a:pPr>
            <a:r>
              <a:rPr lang="en-US" sz="75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Inside the tenant. Nothing leaves — but everything the user can read is now findable.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384048" y="1700784"/>
            <a:ext cx="2572512" cy="566928"/>
          </a:xfrm>
          <a:prstGeom prst="roundRect">
            <a:avLst>
              <a:gd name="adj" fmla="val 6452"/>
            </a:avLst>
          </a:prstGeom>
          <a:solidFill>
            <a:srgbClr val="E6ECF7"/>
          </a:solidFill>
          <a:ln w="12700">
            <a:solidFill>
              <a:srgbClr val="E6ECF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1700784"/>
            <a:ext cx="2426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dirty="0">
                <a:solidFill>
                  <a:srgbClr val="3A6CB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 inherits the user's permissions. A decade of ‘anyone with the link’ sharing becomes a search index.</a:t>
            </a:r>
            <a:endParaRPr lang="en-US" sz="730" dirty="0"/>
          </a:p>
        </p:txBody>
      </p:sp>
      <p:sp>
        <p:nvSpPr>
          <p:cNvPr id="13" name="Shape 11"/>
          <p:cNvSpPr/>
          <p:nvPr/>
        </p:nvSpPr>
        <p:spPr>
          <a:xfrm>
            <a:off x="384048" y="2377440"/>
            <a:ext cx="548640" cy="155448"/>
          </a:xfrm>
          <a:prstGeom prst="roundRect">
            <a:avLst>
              <a:gd name="adj" fmla="val 35294"/>
            </a:avLst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048" y="2377440"/>
            <a:ext cx="548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</a:t>
            </a:r>
            <a:endParaRPr lang="en-US" sz="650" dirty="0"/>
          </a:p>
        </p:txBody>
      </p:sp>
      <p:sp>
        <p:nvSpPr>
          <p:cNvPr id="15" name="Text 13"/>
          <p:cNvSpPr/>
          <p:nvPr/>
        </p:nvSpPr>
        <p:spPr>
          <a:xfrm>
            <a:off x="402336" y="2560320"/>
            <a:ext cx="2535936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Oversharing report on SharePoint and OneDrive — files on org-wide or anonymous links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Purview audit of Copilot interactions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DLP alerts on prompt and response content</a:t>
            </a:r>
            <a:endParaRPr lang="en-US" sz="730" dirty="0"/>
          </a:p>
        </p:txBody>
      </p:sp>
      <p:sp>
        <p:nvSpPr>
          <p:cNvPr id="16" name="Shape 14"/>
          <p:cNvSpPr/>
          <p:nvPr/>
        </p:nvSpPr>
        <p:spPr>
          <a:xfrm>
            <a:off x="384048" y="3694176"/>
            <a:ext cx="548640" cy="155448"/>
          </a:xfrm>
          <a:prstGeom prst="roundRect">
            <a:avLst>
              <a:gd name="adj" fmla="val 35294"/>
            </a:avLst>
          </a:prstGeom>
          <a:solidFill>
            <a:srgbClr val="3064BA"/>
          </a:solidFill>
          <a:ln w="12700">
            <a:solidFill>
              <a:srgbClr val="3064B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84048" y="3694176"/>
            <a:ext cx="548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402336" y="3877056"/>
            <a:ext cx="2535936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Remediate permissions before rollout, not after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Restricted SharePoint Search as a fence while you clean up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Sensitivity labels on HR, finance, legal and M&amp;A sites</a:t>
            </a:r>
            <a:endParaRPr lang="en-US" sz="730" dirty="0"/>
          </a:p>
        </p:txBody>
      </p:sp>
      <p:sp>
        <p:nvSpPr>
          <p:cNvPr id="19" name="Shape 17"/>
          <p:cNvSpPr/>
          <p:nvPr/>
        </p:nvSpPr>
        <p:spPr>
          <a:xfrm>
            <a:off x="3176016" y="1060704"/>
            <a:ext cx="2791968" cy="4041648"/>
          </a:xfrm>
          <a:prstGeom prst="roundRect">
            <a:avLst>
              <a:gd name="adj" fmla="val 1638"/>
            </a:avLst>
          </a:prstGeom>
          <a:solidFill>
            <a:srgbClr val="FFFFFF"/>
          </a:solidFill>
          <a:ln w="19050">
            <a:solidFill>
              <a:srgbClr val="BC83CC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176016" y="1060704"/>
            <a:ext cx="2791968" cy="292608"/>
          </a:xfrm>
          <a:prstGeom prst="roundRect">
            <a:avLst>
              <a:gd name="adj" fmla="val 15625"/>
            </a:avLst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176016" y="1060704"/>
            <a:ext cx="2791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SANCTIONED ENTERPRISE CHAT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285744" y="1389888"/>
            <a:ext cx="2572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40"/>
              </a:lnSpc>
              <a:buNone/>
            </a:pPr>
            <a:r>
              <a:rPr lang="en-US" sz="750" i="1" dirty="0">
                <a:solidFill>
                  <a:srgbClr val="9031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or ChatGPT on a commercial tier. Data leaves, under contract.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3285744" y="1700784"/>
            <a:ext cx="2572512" cy="566928"/>
          </a:xfrm>
          <a:prstGeom prst="roundRect">
            <a:avLst>
              <a:gd name="adj" fmla="val 6452"/>
            </a:avLst>
          </a:prstGeom>
          <a:solidFill>
            <a:srgbClr val="F2E6F5"/>
          </a:solidFill>
          <a:ln w="12700">
            <a:solidFill>
              <a:srgbClr val="F2E6F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358896" y="1700784"/>
            <a:ext cx="2426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dirty="0">
                <a:solidFill>
                  <a:srgbClr val="963B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Terms govern training, retention, region and subprocessors — but only if the tenant setting matches the contract.</a:t>
            </a:r>
            <a:endParaRPr lang="en-US" sz="730" dirty="0"/>
          </a:p>
        </p:txBody>
      </p:sp>
      <p:sp>
        <p:nvSpPr>
          <p:cNvPr id="25" name="Shape 23"/>
          <p:cNvSpPr/>
          <p:nvPr/>
        </p:nvSpPr>
        <p:spPr>
          <a:xfrm>
            <a:off x="3285744" y="2377440"/>
            <a:ext cx="548640" cy="155448"/>
          </a:xfrm>
          <a:prstGeom prst="roundRect">
            <a:avLst>
              <a:gd name="adj" fmla="val 35294"/>
            </a:avLst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85744" y="2377440"/>
            <a:ext cx="548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</a:t>
            </a:r>
            <a:endParaRPr lang="en-US" sz="650" dirty="0"/>
          </a:p>
        </p:txBody>
      </p:sp>
      <p:sp>
        <p:nvSpPr>
          <p:cNvPr id="27" name="Text 25"/>
          <p:cNvSpPr/>
          <p:nvPr/>
        </p:nvSpPr>
        <p:spPr>
          <a:xfrm>
            <a:off x="3304032" y="2560320"/>
            <a:ext cx="2535936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Read the agreement: training use, retention, subprocessors, region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Screenshot the live tenant setting beside the contract clause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Connector and integration inventory; egress DLP on the API path</a:t>
            </a:r>
            <a:endParaRPr lang="en-US" sz="730" dirty="0"/>
          </a:p>
        </p:txBody>
      </p:sp>
      <p:sp>
        <p:nvSpPr>
          <p:cNvPr id="28" name="Shape 26"/>
          <p:cNvSpPr/>
          <p:nvPr/>
        </p:nvSpPr>
        <p:spPr>
          <a:xfrm>
            <a:off x="3285744" y="3694176"/>
            <a:ext cx="548640" cy="155448"/>
          </a:xfrm>
          <a:prstGeom prst="roundRect">
            <a:avLst>
              <a:gd name="adj" fmla="val 35294"/>
            </a:avLst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3285744" y="3694176"/>
            <a:ext cx="548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</a:t>
            </a:r>
            <a:endParaRPr lang="en-US" sz="650" dirty="0"/>
          </a:p>
        </p:txBody>
      </p:sp>
      <p:sp>
        <p:nvSpPr>
          <p:cNvPr id="30" name="Text 28"/>
          <p:cNvSpPr/>
          <p:nvPr/>
        </p:nvSpPr>
        <p:spPr>
          <a:xfrm>
            <a:off x="3304032" y="3877056"/>
            <a:ext cx="2535936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Commercial or enterprise tier only — never a consumer tier for business data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Configure region and retention before first use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Connector allow-list; disable file upload where not needed</a:t>
            </a:r>
            <a:endParaRPr lang="en-US" sz="730" dirty="0"/>
          </a:p>
        </p:txBody>
      </p:sp>
      <p:sp>
        <p:nvSpPr>
          <p:cNvPr id="31" name="Shape 29"/>
          <p:cNvSpPr/>
          <p:nvPr/>
        </p:nvSpPr>
        <p:spPr>
          <a:xfrm>
            <a:off x="6077712" y="1060704"/>
            <a:ext cx="2791968" cy="4041648"/>
          </a:xfrm>
          <a:prstGeom prst="roundRect">
            <a:avLst>
              <a:gd name="adj" fmla="val 1638"/>
            </a:avLst>
          </a:prstGeom>
          <a:solidFill>
            <a:srgbClr val="FFFFFF"/>
          </a:solidFill>
          <a:ln w="19050">
            <a:solidFill>
              <a:srgbClr val="CB827D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077712" y="1060704"/>
            <a:ext cx="2791968" cy="292608"/>
          </a:xfrm>
          <a:prstGeom prst="roundRect">
            <a:avLst>
              <a:gd name="adj" fmla="val 15625"/>
            </a:avLst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077712" y="1060704"/>
            <a:ext cx="27919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SHADOW AI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187440" y="1389888"/>
            <a:ext cx="25725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40"/>
              </a:lnSpc>
              <a:buNone/>
            </a:pPr>
            <a:r>
              <a:rPr lang="en-US" sz="750" i="1" dirty="0">
                <a:solidFill>
                  <a:srgbClr val="A82E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accounts on managed devices. Data leaves, with no contract at all.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6187440" y="1700784"/>
            <a:ext cx="2572512" cy="566928"/>
          </a:xfrm>
          <a:prstGeom prst="roundRect">
            <a:avLst>
              <a:gd name="adj" fmla="val 6452"/>
            </a:avLst>
          </a:prstGeom>
          <a:solidFill>
            <a:srgbClr val="F5E6E5"/>
          </a:solidFill>
          <a:ln w="12700">
            <a:solidFill>
              <a:srgbClr val="F5E6E5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260592" y="1700784"/>
            <a:ext cx="242620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dirty="0">
                <a:solidFill>
                  <a:srgbClr val="AC383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Consumer terms commonly permit training on inputs. There is no DPA, no retention control and no audit trail.</a:t>
            </a:r>
            <a:endParaRPr lang="en-US" sz="730" dirty="0"/>
          </a:p>
        </p:txBody>
      </p:sp>
      <p:sp>
        <p:nvSpPr>
          <p:cNvPr id="37" name="Shape 35"/>
          <p:cNvSpPr/>
          <p:nvPr/>
        </p:nvSpPr>
        <p:spPr>
          <a:xfrm>
            <a:off x="6187440" y="2377440"/>
            <a:ext cx="548640" cy="155448"/>
          </a:xfrm>
          <a:prstGeom prst="roundRect">
            <a:avLst>
              <a:gd name="adj" fmla="val 35294"/>
            </a:avLst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187440" y="2377440"/>
            <a:ext cx="548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</a:t>
            </a:r>
            <a:endParaRPr lang="en-US" sz="650" dirty="0"/>
          </a:p>
        </p:txBody>
      </p:sp>
      <p:sp>
        <p:nvSpPr>
          <p:cNvPr id="39" name="Text 37"/>
          <p:cNvSpPr/>
          <p:nvPr/>
        </p:nvSpPr>
        <p:spPr>
          <a:xfrm>
            <a:off x="6205728" y="2560320"/>
            <a:ext cx="2535936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Proxy, DNS or CASB: traffic to consumer AI domains from managed devices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Entra app-consent and OAuth grants to unsanctioned AI apps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Expense reports — individual subscriptions charged to a card</a:t>
            </a:r>
            <a:endParaRPr lang="en-US" sz="730" dirty="0"/>
          </a:p>
        </p:txBody>
      </p:sp>
      <p:sp>
        <p:nvSpPr>
          <p:cNvPr id="40" name="Shape 38"/>
          <p:cNvSpPr/>
          <p:nvPr/>
        </p:nvSpPr>
        <p:spPr>
          <a:xfrm>
            <a:off x="6187440" y="3694176"/>
            <a:ext cx="548640" cy="155448"/>
          </a:xfrm>
          <a:prstGeom prst="roundRect">
            <a:avLst>
              <a:gd name="adj" fmla="val 35294"/>
            </a:avLst>
          </a:prstGeom>
          <a:solidFill>
            <a:srgbClr val="A82E26"/>
          </a:solidFill>
          <a:ln w="12700">
            <a:solidFill>
              <a:srgbClr val="A82E26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187440" y="3694176"/>
            <a:ext cx="54864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PREVENT</a:t>
            </a:r>
            <a:endParaRPr lang="en-US" sz="650" dirty="0"/>
          </a:p>
        </p:txBody>
      </p:sp>
      <p:sp>
        <p:nvSpPr>
          <p:cNvPr id="42" name="Text 40"/>
          <p:cNvSpPr/>
          <p:nvPr/>
        </p:nvSpPr>
        <p:spPr>
          <a:xfrm>
            <a:off x="6205728" y="3877056"/>
            <a:ext cx="2535936" cy="10424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Give people a sanctioned tool first; blocking without an alternative fails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Block consumer AI domains at the proxy once the alternative exists</a:t>
            </a:r>
            <a:endParaRPr lang="en-US" sz="730" dirty="0"/>
          </a:p>
          <a:p>
            <a:pPr algn="l" indent="0" marL="0">
              <a:lnSpc>
                <a:spcPts val="960"/>
              </a:lnSpc>
              <a:buNone/>
            </a:pPr>
            <a:r>
              <a:rPr lang="en-US" sz="73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Browser policy against pasting labelled content into unmanaged sites</a:t>
            </a:r>
            <a:endParaRPr lang="en-US" sz="730" dirty="0"/>
          </a:p>
        </p:txBody>
      </p:sp>
      <p:sp>
        <p:nvSpPr>
          <p:cNvPr id="43" name="Shape 41"/>
          <p:cNvSpPr/>
          <p:nvPr/>
        </p:nvSpPr>
        <p:spPr>
          <a:xfrm>
            <a:off x="274320" y="5266944"/>
            <a:ext cx="8595360" cy="457200"/>
          </a:xfrm>
          <a:prstGeom prst="roundRect">
            <a:avLst>
              <a:gd name="adj" fmla="val 8000"/>
            </a:avLst>
          </a:prstGeom>
          <a:solidFill>
            <a:srgbClr val="EBEFF3"/>
          </a:solidFill>
          <a:ln w="15875">
            <a:solidFill>
              <a:srgbClr val="003767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20624" y="5266944"/>
            <a:ext cx="83027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Copilot does not leak data — it finds the data you already over-shared. </a:t>
            </a:r>
            <a:pPr algn="l" indent="0" marL="0">
              <a:lnSpc>
                <a:spcPts val="1050"/>
              </a:lnSpc>
              <a:buNone/>
            </a:pP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Permission remediation is the control, and it is work you owed anyway. For the other two channels the test is just as blunt: if the contract clause and the live tenant setting disagree, you do not have a control — you have a promise. And shadow AI has neither.</a:t>
            </a:r>
            <a:endParaRPr lang="en-US" sz="850" dirty="0"/>
          </a:p>
        </p:txBody>
      </p:sp>
      <p:sp>
        <p:nvSpPr>
          <p:cNvPr id="45" name="Text 43"/>
          <p:cNvSpPr/>
          <p:nvPr/>
        </p:nvSpPr>
        <p:spPr>
          <a:xfrm>
            <a:off x="457200" y="5797296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8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names reflect Microsoft 365 and major AI vendor offerings at time of writing; verify current names, tiers and availability in your own tenant.</a:t>
            </a:r>
            <a:endParaRPr lang="en-US" sz="6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Managing It — A Four-Week Runbook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to actually do, in order, with a test at the end that gives an unambiguous answer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0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355080"/>
            <a:ext cx="9144000" cy="0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641908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2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274320" y="1060704"/>
            <a:ext cx="2066544" cy="2798064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687A4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274320" y="1060704"/>
            <a:ext cx="2066544" cy="274320"/>
          </a:xfrm>
          <a:prstGeom prst="roundRect">
            <a:avLst>
              <a:gd name="adj" fmla="val 16667"/>
            </a:avLst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" y="1060704"/>
            <a:ext cx="2066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365760" y="1389888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Measure before you enable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1737360"/>
            <a:ext cx="188366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Run the oversharing report across SharePoint and OneDrive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Pull 90 days of proxy or CASB data for consumer AI domains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List every AI tool already in use, including ones bundled into existing licences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420624" y="3163824"/>
            <a:ext cx="1773936" cy="0"/>
          </a:xfrm>
          <a:prstGeom prst="line">
            <a:avLst/>
          </a:prstGeom>
          <a:noFill/>
          <a:ln w="9525">
            <a:solidFill>
              <a:srgbClr val="6687A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" y="3200400"/>
            <a:ext cx="18836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30" b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</a:t>
            </a:r>
            <a:endParaRPr lang="en-US" sz="630" dirty="0"/>
          </a:p>
        </p:txBody>
      </p:sp>
      <p:sp>
        <p:nvSpPr>
          <p:cNvPr id="14" name="Text 12"/>
          <p:cNvSpPr/>
          <p:nvPr/>
        </p:nvSpPr>
        <p:spPr>
          <a:xfrm>
            <a:off x="365760" y="3346704"/>
            <a:ext cx="18836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number you can show leadership. Expect thousands of over-shared files.</a:t>
            </a:r>
            <a:endParaRPr lang="en-US" sz="730" dirty="0"/>
          </a:p>
        </p:txBody>
      </p:sp>
      <p:sp>
        <p:nvSpPr>
          <p:cNvPr id="15" name="Shape 13"/>
          <p:cNvSpPr/>
          <p:nvPr/>
        </p:nvSpPr>
        <p:spPr>
          <a:xfrm>
            <a:off x="2450592" y="1060704"/>
            <a:ext cx="2066544" cy="2798064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687A4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450592" y="1060704"/>
            <a:ext cx="2066544" cy="274320"/>
          </a:xfrm>
          <a:prstGeom prst="roundRect">
            <a:avLst>
              <a:gd name="adj" fmla="val 16667"/>
            </a:avLst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450592" y="1060704"/>
            <a:ext cx="2066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2542032" y="1389888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Remediate the crown jewels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542032" y="1737360"/>
            <a:ext cx="188366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Remove org-wide and anonymous links on HR, finance, legal and M&amp;A sites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Apply sensitivity labels to those sites, not to individual files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Name a data owner per site — remediation without an owner does not stick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2596896" y="3163824"/>
            <a:ext cx="1773936" cy="0"/>
          </a:xfrm>
          <a:prstGeom prst="line">
            <a:avLst/>
          </a:prstGeom>
          <a:noFill/>
          <a:ln w="9525">
            <a:solidFill>
              <a:srgbClr val="6687A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2542032" y="3200400"/>
            <a:ext cx="18836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30" b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</a:t>
            </a:r>
            <a:endParaRPr lang="en-US" sz="630" dirty="0"/>
          </a:p>
        </p:txBody>
      </p:sp>
      <p:sp>
        <p:nvSpPr>
          <p:cNvPr id="22" name="Text 20"/>
          <p:cNvSpPr/>
          <p:nvPr/>
        </p:nvSpPr>
        <p:spPr>
          <a:xfrm>
            <a:off x="2542032" y="3346704"/>
            <a:ext cx="18836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files that would end a career are no longer reachable by search.</a:t>
            </a:r>
            <a:endParaRPr lang="en-US" sz="730" dirty="0"/>
          </a:p>
        </p:txBody>
      </p:sp>
      <p:sp>
        <p:nvSpPr>
          <p:cNvPr id="23" name="Shape 21"/>
          <p:cNvSpPr/>
          <p:nvPr/>
        </p:nvSpPr>
        <p:spPr>
          <a:xfrm>
            <a:off x="4626864" y="1060704"/>
            <a:ext cx="2066544" cy="2798064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687A4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26864" y="1060704"/>
            <a:ext cx="2066544" cy="274320"/>
          </a:xfrm>
          <a:prstGeom prst="roundRect">
            <a:avLst>
              <a:gd name="adj" fmla="val 16667"/>
            </a:avLst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626864" y="1060704"/>
            <a:ext cx="2066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850" dirty="0"/>
          </a:p>
        </p:txBody>
      </p:sp>
      <p:sp>
        <p:nvSpPr>
          <p:cNvPr id="26" name="Text 24"/>
          <p:cNvSpPr/>
          <p:nvPr/>
        </p:nvSpPr>
        <p:spPr>
          <a:xfrm>
            <a:off x="4718304" y="1389888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Fence the rest and give people a path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718304" y="1737360"/>
            <a:ext cx="188366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Restricted SharePoint Search scoped to remediated sites only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Provision the sanctioned enterprise tier and tell everyone it exists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Verify the vendor tenant setting matches the contract clause; screenshot both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773168" y="3163824"/>
            <a:ext cx="1773936" cy="0"/>
          </a:xfrm>
          <a:prstGeom prst="line">
            <a:avLst/>
          </a:prstGeom>
          <a:noFill/>
          <a:ln w="9525">
            <a:solidFill>
              <a:srgbClr val="6687A4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18304" y="3200400"/>
            <a:ext cx="18836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30" b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</a:t>
            </a:r>
            <a:endParaRPr lang="en-US" sz="630" dirty="0"/>
          </a:p>
        </p:txBody>
      </p:sp>
      <p:sp>
        <p:nvSpPr>
          <p:cNvPr id="30" name="Text 28"/>
          <p:cNvSpPr/>
          <p:nvPr/>
        </p:nvSpPr>
        <p:spPr>
          <a:xfrm>
            <a:off x="4718304" y="3346704"/>
            <a:ext cx="18836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sanctioned route exists, so blocking the unsanctioned one becomes reasonable.</a:t>
            </a:r>
            <a:endParaRPr lang="en-US" sz="730" dirty="0"/>
          </a:p>
        </p:txBody>
      </p:sp>
      <p:sp>
        <p:nvSpPr>
          <p:cNvPr id="31" name="Shape 29"/>
          <p:cNvSpPr/>
          <p:nvPr/>
        </p:nvSpPr>
        <p:spPr>
          <a:xfrm>
            <a:off x="6803136" y="1060704"/>
            <a:ext cx="2066544" cy="2798064"/>
          </a:xfrm>
          <a:prstGeom prst="roundRect">
            <a:avLst>
              <a:gd name="adj" fmla="val 2212"/>
            </a:avLst>
          </a:prstGeom>
          <a:solidFill>
            <a:srgbClr val="FFFFFF"/>
          </a:solidFill>
          <a:ln w="17780">
            <a:solidFill>
              <a:srgbClr val="6687A4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6803136" y="1060704"/>
            <a:ext cx="2066544" cy="274320"/>
          </a:xfrm>
          <a:prstGeom prst="roundRect">
            <a:avLst>
              <a:gd name="adj" fmla="val 16667"/>
            </a:avLst>
          </a:prstGeom>
          <a:solidFill>
            <a:srgbClr val="003767"/>
          </a:solidFill>
          <a:ln w="12700">
            <a:solidFill>
              <a:srgbClr val="00376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803136" y="1060704"/>
            <a:ext cx="206654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6894576" y="1389888"/>
            <a:ext cx="18836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200"/>
              </a:lnSpc>
              <a:buNone/>
            </a:pPr>
            <a:r>
              <a:rPr lang="en-US" sz="10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to break it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6894576" y="1737360"/>
            <a:ext cx="188366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As a pilot user with ordinary permissions, ask for ‘salary bands’ and ‘termination letters’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If either returns, stop the rollout and go back to week 2</a:t>
            </a:r>
            <a:endParaRPr lang="en-US" sz="750" dirty="0"/>
          </a:p>
          <a:p>
            <a:pPr algn="l" indent="0" marL="0">
              <a:lnSpc>
                <a:spcPts val="980"/>
              </a:lnSpc>
              <a:buNone/>
            </a:pPr>
            <a:r>
              <a:rPr lang="en-US" sz="7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 Only then block consumer AI domains at the proxy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6949440" y="3163824"/>
            <a:ext cx="1773936" cy="0"/>
          </a:xfrm>
          <a:prstGeom prst="line">
            <a:avLst/>
          </a:prstGeom>
          <a:noFill/>
          <a:ln w="9525">
            <a:solidFill>
              <a:srgbClr val="6687A4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894576" y="3200400"/>
            <a:ext cx="1883664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30" b="1" dirty="0">
                <a:solidFill>
                  <a:srgbClr val="8A8A8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</a:t>
            </a:r>
            <a:endParaRPr lang="en-US" sz="630" dirty="0"/>
          </a:p>
        </p:txBody>
      </p:sp>
      <p:sp>
        <p:nvSpPr>
          <p:cNvPr id="38" name="Text 36"/>
          <p:cNvSpPr/>
          <p:nvPr/>
        </p:nvSpPr>
        <p:spPr>
          <a:xfrm>
            <a:off x="6894576" y="3346704"/>
            <a:ext cx="188366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20"/>
              </a:lnSpc>
              <a:buNone/>
            </a:pPr>
            <a:r>
              <a:rPr lang="en-US" sz="730" i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unambiguous pass or fail that a non-technical executive can understand.</a:t>
            </a:r>
            <a:endParaRPr lang="en-US" sz="730" dirty="0"/>
          </a:p>
        </p:txBody>
      </p:sp>
      <p:sp>
        <p:nvSpPr>
          <p:cNvPr id="39" name="Shape 37"/>
          <p:cNvSpPr/>
          <p:nvPr/>
        </p:nvSpPr>
        <p:spPr>
          <a:xfrm>
            <a:off x="274320" y="4041648"/>
            <a:ext cx="8595360" cy="237744"/>
          </a:xfrm>
          <a:prstGeom prst="roundRect">
            <a:avLst>
              <a:gd name="adj" fmla="val 19231"/>
            </a:avLst>
          </a:prstGeom>
          <a:solidFill>
            <a:srgbClr val="E0E7ED"/>
          </a:solidFill>
          <a:ln w="12700">
            <a:solidFill>
              <a:srgbClr val="99AFC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274320" y="4041648"/>
            <a:ext cx="8595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KEEP IT CLOSED — FIVE STANDING CONTROLS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274320" y="4352544"/>
            <a:ext cx="1631290" cy="841248"/>
          </a:xfrm>
          <a:prstGeom prst="roundRect">
            <a:avLst>
              <a:gd name="adj" fmla="val 5435"/>
            </a:avLst>
          </a:prstGeom>
          <a:solidFill>
            <a:srgbClr val="F0F3F6"/>
          </a:solidFill>
          <a:ln w="12700">
            <a:solidFill>
              <a:srgbClr val="6687A4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356616" y="4425696"/>
            <a:ext cx="14666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Monthly delta</a:t>
            </a:r>
            <a:endParaRPr lang="en-US" sz="850" dirty="0"/>
          </a:p>
        </p:txBody>
      </p:sp>
      <p:sp>
        <p:nvSpPr>
          <p:cNvPr id="43" name="Text 41"/>
          <p:cNvSpPr/>
          <p:nvPr/>
        </p:nvSpPr>
        <p:spPr>
          <a:xfrm>
            <a:off x="356616" y="4608576"/>
            <a:ext cx="146669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Oversharing report re-run monthly. Track the trend, not the absolute number.</a:t>
            </a:r>
            <a:endParaRPr lang="en-US" sz="700" dirty="0"/>
          </a:p>
        </p:txBody>
      </p:sp>
      <p:sp>
        <p:nvSpPr>
          <p:cNvPr id="44" name="Shape 42"/>
          <p:cNvSpPr/>
          <p:nvPr/>
        </p:nvSpPr>
        <p:spPr>
          <a:xfrm>
            <a:off x="2015338" y="4352544"/>
            <a:ext cx="1631290" cy="841248"/>
          </a:xfrm>
          <a:prstGeom prst="roundRect">
            <a:avLst>
              <a:gd name="adj" fmla="val 5435"/>
            </a:avLst>
          </a:prstGeom>
          <a:solidFill>
            <a:srgbClr val="F0F3F6"/>
          </a:solidFill>
          <a:ln w="12700">
            <a:solidFill>
              <a:srgbClr val="6687A4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2097634" y="4425696"/>
            <a:ext cx="14666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Alerts to the owner</a:t>
            </a:r>
            <a:endParaRPr lang="en-US" sz="850" dirty="0"/>
          </a:p>
        </p:txBody>
      </p:sp>
      <p:sp>
        <p:nvSpPr>
          <p:cNvPr id="46" name="Text 44"/>
          <p:cNvSpPr/>
          <p:nvPr/>
        </p:nvSpPr>
        <p:spPr>
          <a:xfrm>
            <a:off x="2097634" y="4608576"/>
            <a:ext cx="146669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 DLP alerts to the named data owner, not only to IT. IT cannot judge whether a file is sensitive.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3756355" y="4352544"/>
            <a:ext cx="1631290" cy="841248"/>
          </a:xfrm>
          <a:prstGeom prst="roundRect">
            <a:avLst>
              <a:gd name="adj" fmla="val 5435"/>
            </a:avLst>
          </a:prstGeom>
          <a:solidFill>
            <a:srgbClr val="F0F3F6"/>
          </a:solidFill>
          <a:ln w="12700">
            <a:solidFill>
              <a:srgbClr val="6687A4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3838651" y="4425696"/>
            <a:ext cx="14666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Annual re-verification</a:t>
            </a:r>
            <a:endParaRPr lang="en-US" sz="850" dirty="0"/>
          </a:p>
        </p:txBody>
      </p:sp>
      <p:sp>
        <p:nvSpPr>
          <p:cNvPr id="49" name="Text 47"/>
          <p:cNvSpPr/>
          <p:nvPr/>
        </p:nvSpPr>
        <p:spPr>
          <a:xfrm>
            <a:off x="3838651" y="4608576"/>
            <a:ext cx="146669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Re-check every vendor tenant setting against the contract, and after any vendor migration.</a:t>
            </a:r>
            <a:endParaRPr lang="en-US" sz="700" dirty="0"/>
          </a:p>
        </p:txBody>
      </p:sp>
      <p:sp>
        <p:nvSpPr>
          <p:cNvPr id="50" name="Shape 48"/>
          <p:cNvSpPr/>
          <p:nvPr/>
        </p:nvSpPr>
        <p:spPr>
          <a:xfrm>
            <a:off x="5497373" y="4352544"/>
            <a:ext cx="1631290" cy="841248"/>
          </a:xfrm>
          <a:prstGeom prst="roundRect">
            <a:avLst>
              <a:gd name="adj" fmla="val 5435"/>
            </a:avLst>
          </a:prstGeom>
          <a:solidFill>
            <a:srgbClr val="F0F3F6"/>
          </a:solidFill>
          <a:ln w="12700">
            <a:solidFill>
              <a:srgbClr val="6687A4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579669" y="4425696"/>
            <a:ext cx="14666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written rule</a:t>
            </a:r>
            <a:endParaRPr lang="en-US" sz="850" dirty="0"/>
          </a:p>
        </p:txBody>
      </p:sp>
      <p:sp>
        <p:nvSpPr>
          <p:cNvPr id="52" name="Text 50"/>
          <p:cNvSpPr/>
          <p:nvPr/>
        </p:nvSpPr>
        <p:spPr>
          <a:xfrm>
            <a:off x="5579669" y="4608576"/>
            <a:ext cx="146669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may never leave: CUI, PHI, privileged material, source code, unreleased financials.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7238390" y="4352544"/>
            <a:ext cx="1631290" cy="841248"/>
          </a:xfrm>
          <a:prstGeom prst="roundRect">
            <a:avLst>
              <a:gd name="adj" fmla="val 5435"/>
            </a:avLst>
          </a:prstGeom>
          <a:solidFill>
            <a:srgbClr val="F0F3F6"/>
          </a:solidFill>
          <a:ln w="12700">
            <a:solidFill>
              <a:srgbClr val="6687A4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7320686" y="4425696"/>
            <a:ext cx="146669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Records coverage</a:t>
            </a:r>
            <a:endParaRPr lang="en-US" sz="850" dirty="0"/>
          </a:p>
        </p:txBody>
      </p:sp>
      <p:sp>
        <p:nvSpPr>
          <p:cNvPr id="55" name="Text 53"/>
          <p:cNvSpPr/>
          <p:nvPr/>
        </p:nvSpPr>
        <p:spPr>
          <a:xfrm>
            <a:off x="7320686" y="4608576"/>
            <a:ext cx="1466698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0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Retention, legal hold and eDiscovery extended to prompts and responses, not just files.</a:t>
            </a:r>
            <a:endParaRPr lang="en-US" sz="700" dirty="0"/>
          </a:p>
        </p:txBody>
      </p:sp>
      <p:sp>
        <p:nvSpPr>
          <p:cNvPr id="56" name="Shape 54"/>
          <p:cNvSpPr/>
          <p:nvPr/>
        </p:nvSpPr>
        <p:spPr>
          <a:xfrm>
            <a:off x="274320" y="5321808"/>
            <a:ext cx="8595360" cy="402336"/>
          </a:xfrm>
          <a:prstGeom prst="roundRect">
            <a:avLst>
              <a:gd name="adj" fmla="val 9091"/>
            </a:avLst>
          </a:prstGeom>
          <a:solidFill>
            <a:srgbClr val="EBEFF3"/>
          </a:solidFill>
          <a:ln w="15875">
            <a:solidFill>
              <a:srgbClr val="003767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420624" y="5321808"/>
            <a:ext cx="8302752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050"/>
              </a:lnSpc>
              <a:buNone/>
            </a:pPr>
            <a:r>
              <a:rPr lang="en-US" sz="85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block first. </a:t>
            </a:r>
            <a:pPr algn="l" indent="0" marL="0">
              <a:lnSpc>
                <a:spcPts val="1050"/>
              </a:lnSpc>
              <a:buNone/>
            </a:pPr>
            <a:r>
              <a:rPr lang="en-US" sz="85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Blocking consumer AI before a sanctioned tool exists moves the traffic to phones and home laptops, where you cannot see it at all. Sanction, then fence, then block — in that order.</a:t>
            </a:r>
            <a:endParaRPr lang="en-US" sz="850" dirty="0"/>
          </a:p>
        </p:txBody>
      </p:sp>
      <p:sp>
        <p:nvSpPr>
          <p:cNvPr id="58" name="Text 56"/>
          <p:cNvSpPr/>
          <p:nvPr/>
        </p:nvSpPr>
        <p:spPr>
          <a:xfrm>
            <a:off x="457200" y="5815584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8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names reflect Microsoft 365 and major AI vendor offerings at time of writing; verify current names, tiers and availability in your own tenant.</a:t>
            </a:r>
            <a:endParaRPr lang="en-US" sz="6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46304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1A1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References and Further Reading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5669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8888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 for the guidance, the survey data, and the frameworks referenced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0" y="950976"/>
            <a:ext cx="9144000" cy="0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6355080"/>
            <a:ext cx="9144000" cy="0"/>
          </a:xfrm>
          <a:prstGeom prst="line">
            <a:avLst/>
          </a:prstGeom>
          <a:noFill/>
          <a:ln w="22225">
            <a:solidFill>
              <a:srgbClr val="00376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641908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 DSP 3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274320" y="1060704"/>
            <a:ext cx="1700784" cy="237744"/>
          </a:xfrm>
          <a:prstGeom prst="roundRect">
            <a:avLst>
              <a:gd name="adj" fmla="val 23077"/>
            </a:avLst>
          </a:prstGeom>
          <a:solidFill>
            <a:srgbClr val="3872E0"/>
          </a:solidFill>
          <a:ln w="12700">
            <a:solidFill>
              <a:srgbClr val="3872E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4320" y="1060704"/>
            <a:ext cx="17007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GUIDANCE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2084832" y="1060704"/>
            <a:ext cx="6784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b="1" dirty="0">
                <a:solidFill>
                  <a:srgbClr val="3872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Careful Adoption of Agentic AI Services  —  </a:t>
            </a:r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ASD's ACSC, CISA, NSA, Canadian Centre for Cyber Security, NCSC-NZ and NCSC-UK — 30 April 2026. The first coordinated Five Eyes guidance on agentic AI. Source of the five risk categories and the system diagram.</a:t>
            </a:r>
            <a:pPr algn="l" indent="0" marL="0">
              <a:lnSpc>
                <a:spcPts val="960"/>
              </a:lnSpc>
              <a:buNone/>
            </a:pPr>
            <a:r>
              <a:rPr lang="en-US" sz="76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cisa.gov/resources-tools/resources/careful-adoption-agentic-ai-services</a:t>
            </a:r>
            <a:endParaRPr lang="en-US" sz="760" dirty="0"/>
          </a:p>
        </p:txBody>
      </p:sp>
      <p:sp>
        <p:nvSpPr>
          <p:cNvPr id="10" name="Text 8"/>
          <p:cNvSpPr/>
          <p:nvPr/>
        </p:nvSpPr>
        <p:spPr>
          <a:xfrm>
            <a:off x="2084832" y="1572768"/>
            <a:ext cx="6784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b="1" dirty="0">
                <a:solidFill>
                  <a:srgbClr val="3872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PDF  —  </a:t>
            </a:r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Careful Adoption of Agentic AI Services, 30 April 2026 — 30 pages, covering design, development, deployment and operation.</a:t>
            </a:r>
            <a:pPr algn="l" indent="0" marL="0">
              <a:lnSpc>
                <a:spcPts val="960"/>
              </a:lnSpc>
              <a:buNone/>
            </a:pPr>
            <a:r>
              <a:rPr lang="en-US" sz="76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media.defense.gov — published 30 Apr 2026</a:t>
            </a:r>
            <a:endParaRPr lang="en-US" sz="760" dirty="0"/>
          </a:p>
        </p:txBody>
      </p:sp>
      <p:sp>
        <p:nvSpPr>
          <p:cNvPr id="11" name="Shape 9"/>
          <p:cNvSpPr/>
          <p:nvPr/>
        </p:nvSpPr>
        <p:spPr>
          <a:xfrm>
            <a:off x="274320" y="2212848"/>
            <a:ext cx="1700784" cy="237744"/>
          </a:xfrm>
          <a:prstGeom prst="roundRect">
            <a:avLst>
              <a:gd name="adj" fmla="val 23077"/>
            </a:avLst>
          </a:prstGeom>
          <a:solidFill>
            <a:srgbClr val="D55C26"/>
          </a:solidFill>
          <a:ln w="12700">
            <a:solidFill>
              <a:srgbClr val="D55C26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2212848"/>
            <a:ext cx="17007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 RESEARCH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2084832" y="2212848"/>
            <a:ext cx="6784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b="1" dirty="0">
                <a:solidFill>
                  <a:srgbClr val="D55C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Cloud Security Alliance — AI Safety Initiative  —  </a:t>
            </a:r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Research notes on the joint guidance and the 2026 agentic identity survey: 82% of organisations have found unknown AI agents in their environment, 65% had an agent security incident in the past twelve months, and 21% have a formal agent decommissioning process.</a:t>
            </a:r>
            <a:pPr algn="l" indent="0" marL="0">
              <a:lnSpc>
                <a:spcPts val="960"/>
              </a:lnSpc>
              <a:buNone/>
            </a:pPr>
            <a:r>
              <a:rPr lang="en-US" sz="76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labs.cloudsecurityalliance.org</a:t>
            </a:r>
            <a:endParaRPr lang="en-US" sz="760" dirty="0"/>
          </a:p>
        </p:txBody>
      </p:sp>
      <p:sp>
        <p:nvSpPr>
          <p:cNvPr id="14" name="Shape 12"/>
          <p:cNvSpPr/>
          <p:nvPr/>
        </p:nvSpPr>
        <p:spPr>
          <a:xfrm>
            <a:off x="274320" y="2852928"/>
            <a:ext cx="1700784" cy="237744"/>
          </a:xfrm>
          <a:prstGeom prst="roundRect">
            <a:avLst>
              <a:gd name="adj" fmla="val 23077"/>
            </a:avLst>
          </a:prstGeom>
          <a:solidFill>
            <a:srgbClr val="457C3C"/>
          </a:solidFill>
          <a:ln w="12700">
            <a:solidFill>
              <a:srgbClr val="457C3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2852928"/>
            <a:ext cx="17007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FRAMEWORKS USED FOR MAPPING</a:t>
            </a:r>
            <a:endParaRPr lang="en-US" sz="700" dirty="0"/>
          </a:p>
        </p:txBody>
      </p:sp>
      <p:sp>
        <p:nvSpPr>
          <p:cNvPr id="16" name="Text 14"/>
          <p:cNvSpPr/>
          <p:nvPr/>
        </p:nvSpPr>
        <p:spPr>
          <a:xfrm>
            <a:off x="2084832" y="2852928"/>
            <a:ext cx="6784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OWASP Top 10 for LLM Applications  —  </a:t>
            </a:r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the OWASP identifiers on every risk row. The guidance also cites OWASP Top 10 for Agentic Applications (2026), which is worth reviewing alongside it.</a:t>
            </a:r>
            <a:pPr algn="l" indent="0" marL="0">
              <a:lnSpc>
                <a:spcPts val="960"/>
              </a:lnSpc>
              <a:buNone/>
            </a:pPr>
            <a:r>
              <a:rPr lang="en-US" sz="76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owasp.org</a:t>
            </a:r>
            <a:endParaRPr lang="en-US" sz="760" dirty="0"/>
          </a:p>
        </p:txBody>
      </p:sp>
      <p:sp>
        <p:nvSpPr>
          <p:cNvPr id="17" name="Text 15"/>
          <p:cNvSpPr/>
          <p:nvPr/>
        </p:nvSpPr>
        <p:spPr>
          <a:xfrm>
            <a:off x="2084832" y="3364992"/>
            <a:ext cx="6784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MITRE ATLAS™  —  </a:t>
            </a:r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Adversarial Threat Landscape for AI Systems. Source of the AML.T identifiers. Named in the guidance as a recommended threat-modelling taxonomy.</a:t>
            </a:r>
            <a:pPr algn="l" indent="0" marL="0">
              <a:lnSpc>
                <a:spcPts val="960"/>
              </a:lnSpc>
              <a:buNone/>
            </a:pPr>
            <a:r>
              <a:rPr lang="en-US" sz="76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atlas.mitre.org</a:t>
            </a:r>
            <a:endParaRPr lang="en-US" sz="760" dirty="0"/>
          </a:p>
        </p:txBody>
      </p:sp>
      <p:sp>
        <p:nvSpPr>
          <p:cNvPr id="18" name="Text 16"/>
          <p:cNvSpPr/>
          <p:nvPr/>
        </p:nvSpPr>
        <p:spPr>
          <a:xfrm>
            <a:off x="2084832" y="3877056"/>
            <a:ext cx="6784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b="1" dirty="0">
                <a:solidFill>
                  <a:srgbClr val="457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AI Risk Management Framework  —  </a:t>
            </a:r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Used for the GOVERN / MAP / MEASURE / MANAGE subcategory references. Those mappings are the author's derivation, not an official crosswalk.</a:t>
            </a:r>
            <a:pPr algn="l" indent="0" marL="0">
              <a:lnSpc>
                <a:spcPts val="960"/>
              </a:lnSpc>
              <a:buNone/>
            </a:pPr>
            <a:r>
              <a:rPr lang="en-US" sz="760" i="1" dirty="0">
                <a:solidFill>
                  <a:srgbClr val="3064B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nist.gov</a:t>
            </a:r>
            <a:endParaRPr lang="en-US" sz="760" dirty="0"/>
          </a:p>
        </p:txBody>
      </p:sp>
      <p:sp>
        <p:nvSpPr>
          <p:cNvPr id="19" name="Shape 17"/>
          <p:cNvSpPr/>
          <p:nvPr/>
        </p:nvSpPr>
        <p:spPr>
          <a:xfrm>
            <a:off x="274320" y="4517136"/>
            <a:ext cx="1700784" cy="237744"/>
          </a:xfrm>
          <a:prstGeom prst="roundRect">
            <a:avLst>
              <a:gd name="adj" fmla="val 23077"/>
            </a:avLst>
          </a:prstGeom>
          <a:solidFill>
            <a:srgbClr val="9031AA"/>
          </a:solidFill>
          <a:ln w="12700">
            <a:solidFill>
              <a:srgbClr val="9031A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74320" y="4517136"/>
            <a:ext cx="1700784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ALSO CITED IN THE GUIDANCE</a:t>
            </a:r>
            <a:endParaRPr lang="en-US" sz="700" dirty="0"/>
          </a:p>
        </p:txBody>
      </p:sp>
      <p:sp>
        <p:nvSpPr>
          <p:cNvPr id="21" name="Text 19"/>
          <p:cNvSpPr/>
          <p:nvPr/>
        </p:nvSpPr>
        <p:spPr>
          <a:xfrm>
            <a:off x="2084832" y="4517136"/>
            <a:ext cx="67848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6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NIST SP 800-207 Zero Trust Architecture · CISA 2025 Minimum Elements for an SBOM · CISA AI Cybersecurity Collaboration Playbook · NCSC-UK Guidelines for Secure AI System Development · MIT STAMP / STPA-Sec materials</a:t>
            </a:r>
            <a:endParaRPr lang="en-US" sz="760" dirty="0"/>
          </a:p>
        </p:txBody>
      </p:sp>
      <p:sp>
        <p:nvSpPr>
          <p:cNvPr id="22" name="Shape 20"/>
          <p:cNvSpPr/>
          <p:nvPr/>
        </p:nvSpPr>
        <p:spPr>
          <a:xfrm>
            <a:off x="274320" y="5303520"/>
            <a:ext cx="8595360" cy="530352"/>
          </a:xfrm>
          <a:prstGeom prst="roundRect">
            <a:avLst>
              <a:gd name="adj" fmla="val 6897"/>
            </a:avLst>
          </a:prstGeom>
          <a:solidFill>
            <a:srgbClr val="EBEFF3"/>
          </a:solidFill>
          <a:ln w="15875">
            <a:solidFill>
              <a:srgbClr val="003767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20624" y="5303520"/>
            <a:ext cx="83027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940"/>
              </a:lnSpc>
              <a:buNone/>
            </a:pPr>
            <a:r>
              <a:rPr lang="en-US" sz="760" b="1" dirty="0">
                <a:solidFill>
                  <a:srgbClr val="00376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note. </a:t>
            </a:r>
            <a:pPr algn="l" indent="0" marL="0">
              <a:lnSpc>
                <a:spcPts val="940"/>
              </a:lnSpc>
              <a:buNone/>
            </a:pPr>
            <a:r>
              <a:rPr lang="en-US" sz="760" dirty="0">
                <a:solidFill>
                  <a:srgbClr val="5656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OWASP and MITRE ATLAS identifiers change between published versions — check both against the current release before using them in an assessment. The NIST AI RMF subcategory mappings are the author's derivation; NIST has not published a crosswalk at this granularity. Products named throughout are examples of a control category, not recommendations or an endorsement.</a:t>
            </a:r>
            <a:endParaRPr lang="en-US" sz="760" dirty="0"/>
          </a:p>
        </p:txBody>
      </p:sp>
      <p:sp>
        <p:nvSpPr>
          <p:cNvPr id="24" name="Text 22"/>
          <p:cNvSpPr/>
          <p:nvPr/>
        </p:nvSpPr>
        <p:spPr>
          <a:xfrm>
            <a:off x="457200" y="5907024"/>
            <a:ext cx="8229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80" i="1" dirty="0">
                <a:solidFill>
                  <a:srgbClr val="9A9A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Diagram redrawn from Figure 1 of the joint guidance. © Commonwealth of Australia 2026, licensed CC BY 4.0.</a:t>
            </a:r>
            <a:endParaRPr lang="en-US" sz="6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Protecting Critical Data in Copilot, Enterprise Chat and Shadow AI</dc:title>
  <dc:subject>PptxGenJS Presentation</dc:subject>
  <dc:creator/>
  <cp:lastModifiedBy/>
  <cp:revision>1</cp:revision>
  <dcterms:created xsi:type="dcterms:W3CDTF">2026-08-01T14:30:36Z</dcterms:created>
  <dcterms:modified xsi:type="dcterms:W3CDTF">2026-08-01T14:30:36Z</dcterms:modified>
</cp:coreProperties>
</file>