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27" d="100"/>
          <a:sy n="127" d="100"/>
        </p:scale>
        <p:origin x="174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454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46304"/>
            <a:ext cx="82296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1A1A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Ways Your Company Data Meets AI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566928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 out which one you are dealing with. They are four different problems.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0" y="950976"/>
            <a:ext cx="9144000" cy="1"/>
          </a:xfrm>
          <a:prstGeom prst="line">
            <a:avLst/>
          </a:prstGeom>
          <a:noFill/>
          <a:ln w="22225">
            <a:solidFill>
              <a:srgbClr val="00376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0" y="6355080"/>
            <a:ext cx="9144000" cy="1"/>
          </a:xfrm>
          <a:prstGeom prst="line">
            <a:avLst/>
          </a:prstGeom>
          <a:noFill/>
          <a:ln w="22225">
            <a:solidFill>
              <a:srgbClr val="00376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320040" y="6419088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 DSP 1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1920240" y="6400800"/>
            <a:ext cx="6949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740"/>
              </a:lnSpc>
              <a:buNone/>
            </a:pPr>
            <a:r>
              <a:rPr lang="en-US" sz="600" i="1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views expressed here are my own. They do not represent the views of any employer, client, or other organisation with which I am or have been associated, and nothing here should be taken as legal advice.</a:t>
            </a:r>
            <a:endParaRPr lang="en-US" sz="600" dirty="0"/>
          </a:p>
        </p:txBody>
      </p:sp>
      <p:sp>
        <p:nvSpPr>
          <p:cNvPr id="8" name="Shape 6"/>
          <p:cNvSpPr/>
          <p:nvPr/>
        </p:nvSpPr>
        <p:spPr>
          <a:xfrm>
            <a:off x="274320" y="1472685"/>
            <a:ext cx="2066544" cy="4224528"/>
          </a:xfrm>
          <a:prstGeom prst="roundRect">
            <a:avLst>
              <a:gd name="adj" fmla="val 2212"/>
            </a:avLst>
          </a:prstGeom>
          <a:solidFill>
            <a:srgbClr val="FFFFFF"/>
          </a:solidFill>
          <a:ln w="17780">
            <a:solidFill>
              <a:srgbClr val="7F9FD4"/>
            </a:solidFill>
            <a:prstDash val="solid"/>
          </a:ln>
          <a:effectLst>
            <a:outerShdw blurRad="88900" dist="20320" dir="5400000" algn="bl" rotWithShape="0">
              <a:srgbClr val="000000">
                <a:alpha val="1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292608" y="1472685"/>
            <a:ext cx="2029968" cy="64008"/>
          </a:xfrm>
          <a:prstGeom prst="rect">
            <a:avLst/>
          </a:prstGeom>
          <a:solidFill>
            <a:srgbClr val="3064BA"/>
          </a:solidFill>
          <a:ln w="12700">
            <a:solidFill>
              <a:srgbClr val="3064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02336" y="1600701"/>
            <a:ext cx="181051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064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 Copilot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402336" y="1856733"/>
            <a:ext cx="18105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850" dirty="0">
                <a:solidFill>
                  <a:srgbClr val="7E8A9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own files, in your own systems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402336" y="2487366"/>
            <a:ext cx="1810512" cy="100584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3175">
            <a:solidFill>
              <a:schemeClr val="bg1">
                <a:lumMod val="75000"/>
              </a:schemeClr>
            </a:solidFill>
            <a:prstDash val="solid"/>
          </a:ln>
          <a:effectLst>
            <a:outerShdw blurRad="88900" dist="20320" dir="5400000" algn="bl" rotWithShape="0">
              <a:srgbClr val="000000">
                <a:alpha val="1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75488" y="2542230"/>
            <a:ext cx="166420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680" b="1" dirty="0">
                <a:solidFill>
                  <a:srgbClr val="3064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EXAMPLE,</a:t>
            </a:r>
            <a:endParaRPr lang="en-US" sz="680" dirty="0"/>
          </a:p>
        </p:txBody>
      </p:sp>
      <p:sp>
        <p:nvSpPr>
          <p:cNvPr id="14" name="Text 12"/>
          <p:cNvSpPr/>
          <p:nvPr/>
        </p:nvSpPr>
        <p:spPr>
          <a:xfrm>
            <a:off x="475488" y="2688534"/>
            <a:ext cx="1664208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85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Someone asks Copilot for last quarter’s numbers. It finds the board pack that was shared with ‘anyone in the company’ three years ago.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402336" y="3667245"/>
            <a:ext cx="1810512" cy="969264"/>
          </a:xfrm>
          <a:prstGeom prst="roundRect">
            <a:avLst>
              <a:gd name="adj" fmla="val 3774"/>
            </a:avLst>
          </a:prstGeom>
          <a:solidFill>
            <a:schemeClr val="bg1"/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75488" y="3722109"/>
            <a:ext cx="166420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680" b="1" dirty="0">
                <a:solidFill>
                  <a:srgbClr val="3064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TO DO</a:t>
            </a:r>
            <a:endParaRPr lang="en-US" sz="680" dirty="0"/>
          </a:p>
        </p:txBody>
      </p:sp>
      <p:sp>
        <p:nvSpPr>
          <p:cNvPr id="19" name="Text 17"/>
          <p:cNvSpPr/>
          <p:nvPr/>
        </p:nvSpPr>
        <p:spPr>
          <a:xfrm>
            <a:off x="475488" y="3868413"/>
            <a:ext cx="166420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000" b="1" dirty="0">
                <a:solidFill>
                  <a:srgbClr val="3064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Fix the sharing links before you turn Copilot on.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402336" y="4746237"/>
            <a:ext cx="1810512" cy="822960"/>
          </a:xfrm>
          <a:prstGeom prst="roundRect">
            <a:avLst>
              <a:gd name="adj" fmla="val 4444"/>
            </a:avLst>
          </a:prstGeom>
          <a:solidFill>
            <a:srgbClr val="FDF2F0"/>
          </a:solidFill>
          <a:ln w="13970">
            <a:solidFill>
              <a:srgbClr val="EBB9B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475488" y="4801101"/>
            <a:ext cx="166420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680" b="1" dirty="0">
                <a:solidFill>
                  <a:srgbClr val="C463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 GAP</a:t>
            </a:r>
            <a:endParaRPr lang="en-US" sz="680" dirty="0"/>
          </a:p>
        </p:txBody>
      </p:sp>
      <p:sp>
        <p:nvSpPr>
          <p:cNvPr id="22" name="Text 20"/>
          <p:cNvSpPr/>
          <p:nvPr/>
        </p:nvSpPr>
        <p:spPr>
          <a:xfrm>
            <a:off x="475488" y="4947405"/>
            <a:ext cx="166420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040"/>
              </a:lnSpc>
              <a:buNone/>
            </a:pPr>
            <a:r>
              <a:rPr lang="en-US" sz="800" dirty="0">
                <a:solidFill>
                  <a:srgbClr val="C463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good way to label a decade of old files automatically.</a:t>
            </a:r>
            <a:endParaRPr lang="en-US" sz="800" dirty="0"/>
          </a:p>
        </p:txBody>
      </p:sp>
      <p:sp>
        <p:nvSpPr>
          <p:cNvPr id="23" name="Shape 21"/>
          <p:cNvSpPr/>
          <p:nvPr/>
        </p:nvSpPr>
        <p:spPr>
          <a:xfrm>
            <a:off x="2450592" y="1472685"/>
            <a:ext cx="2066544" cy="4224528"/>
          </a:xfrm>
          <a:prstGeom prst="roundRect">
            <a:avLst>
              <a:gd name="adj" fmla="val 2212"/>
            </a:avLst>
          </a:prstGeom>
          <a:solidFill>
            <a:srgbClr val="FFFFFF"/>
          </a:solidFill>
          <a:ln w="17780">
            <a:solidFill>
              <a:srgbClr val="BA7FCA"/>
            </a:solidFill>
            <a:prstDash val="solid"/>
          </a:ln>
          <a:effectLst>
            <a:outerShdw blurRad="88900" dist="20320" dir="5400000" algn="bl" rotWithShape="0">
              <a:srgbClr val="000000">
                <a:alpha val="1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2468880" y="1472685"/>
            <a:ext cx="2029968" cy="64008"/>
          </a:xfrm>
          <a:prstGeom prst="rect">
            <a:avLst/>
          </a:prstGeom>
          <a:solidFill>
            <a:srgbClr val="9031AA"/>
          </a:solidFill>
          <a:ln w="12700">
            <a:solidFill>
              <a:srgbClr val="9031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2578608" y="1600701"/>
            <a:ext cx="181051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9031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 Paid AI accounts</a:t>
            </a:r>
            <a:endParaRPr lang="en-US" sz="1350" dirty="0"/>
          </a:p>
        </p:txBody>
      </p:sp>
      <p:sp>
        <p:nvSpPr>
          <p:cNvPr id="26" name="Text 24"/>
          <p:cNvSpPr/>
          <p:nvPr/>
        </p:nvSpPr>
        <p:spPr>
          <a:xfrm>
            <a:off x="2578608" y="1856733"/>
            <a:ext cx="18105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850" dirty="0">
                <a:solidFill>
                  <a:srgbClr val="7E8A9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Claude or ChatGPT, bought by the company</a:t>
            </a:r>
            <a:endParaRPr lang="en-US" sz="850" dirty="0"/>
          </a:p>
        </p:txBody>
      </p:sp>
      <p:sp>
        <p:nvSpPr>
          <p:cNvPr id="27" name="Shape 25"/>
          <p:cNvSpPr/>
          <p:nvPr/>
        </p:nvSpPr>
        <p:spPr>
          <a:xfrm>
            <a:off x="2578608" y="2487366"/>
            <a:ext cx="1810512" cy="100584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3175">
            <a:solidFill>
              <a:schemeClr val="bg1">
                <a:lumMod val="75000"/>
              </a:schemeClr>
            </a:solidFill>
            <a:prstDash val="solid"/>
          </a:ln>
          <a:effectLst>
            <a:outerShdw blurRad="88900" dist="20320" dir="5400000" algn="bl" rotWithShape="0">
              <a:srgbClr val="000000">
                <a:alpha val="1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2651760" y="2542230"/>
            <a:ext cx="166420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680" b="1" dirty="0">
                <a:solidFill>
                  <a:srgbClr val="9031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EXAMPLE,</a:t>
            </a:r>
            <a:endParaRPr lang="en-US" sz="680" dirty="0"/>
          </a:p>
        </p:txBody>
      </p:sp>
      <p:sp>
        <p:nvSpPr>
          <p:cNvPr id="29" name="Text 27"/>
          <p:cNvSpPr/>
          <p:nvPr/>
        </p:nvSpPr>
        <p:spPr>
          <a:xfrm>
            <a:off x="2651760" y="2688534"/>
            <a:ext cx="1664208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85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analyst pastes a client contract in for a summary. The data left the building — legitimately, under a contract you signed.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2578608" y="3667245"/>
            <a:ext cx="1810512" cy="969264"/>
          </a:xfrm>
          <a:prstGeom prst="roundRect">
            <a:avLst>
              <a:gd name="adj" fmla="val 3774"/>
            </a:avLst>
          </a:prstGeom>
          <a:solidFill>
            <a:schemeClr val="bg1"/>
          </a:solidFill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2651760" y="3722109"/>
            <a:ext cx="166420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680" b="1" dirty="0">
                <a:solidFill>
                  <a:srgbClr val="9031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TO DO</a:t>
            </a:r>
            <a:endParaRPr lang="en-US" sz="680" dirty="0"/>
          </a:p>
        </p:txBody>
      </p:sp>
      <p:sp>
        <p:nvSpPr>
          <p:cNvPr id="34" name="Text 32"/>
          <p:cNvSpPr/>
          <p:nvPr/>
        </p:nvSpPr>
        <p:spPr>
          <a:xfrm>
            <a:off x="2651760" y="3868413"/>
            <a:ext cx="166420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000" b="1" dirty="0">
                <a:solidFill>
                  <a:srgbClr val="9031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 the admin console says training is off. Screenshot it next to the contract.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2578608" y="4746237"/>
            <a:ext cx="1810512" cy="822960"/>
          </a:xfrm>
          <a:prstGeom prst="roundRect">
            <a:avLst>
              <a:gd name="adj" fmla="val 4444"/>
            </a:avLst>
          </a:prstGeom>
          <a:solidFill>
            <a:srgbClr val="FDF2F0"/>
          </a:solidFill>
          <a:ln w="13970">
            <a:solidFill>
              <a:srgbClr val="EBB9B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2651760" y="4801101"/>
            <a:ext cx="166420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680" b="1" dirty="0">
                <a:solidFill>
                  <a:srgbClr val="C463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 GAP</a:t>
            </a:r>
            <a:endParaRPr lang="en-US" sz="680" dirty="0"/>
          </a:p>
        </p:txBody>
      </p:sp>
      <p:sp>
        <p:nvSpPr>
          <p:cNvPr id="37" name="Text 35"/>
          <p:cNvSpPr/>
          <p:nvPr/>
        </p:nvSpPr>
        <p:spPr>
          <a:xfrm>
            <a:off x="2651760" y="4947405"/>
            <a:ext cx="166420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040"/>
              </a:lnSpc>
              <a:buNone/>
            </a:pPr>
            <a:r>
              <a:rPr lang="en-US" sz="800" dirty="0">
                <a:solidFill>
                  <a:srgbClr val="C463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cannot prove the vendor honours that setting, or that deleted data is really gone.</a:t>
            </a:r>
            <a:endParaRPr lang="en-US" sz="800" dirty="0"/>
          </a:p>
        </p:txBody>
      </p:sp>
      <p:sp>
        <p:nvSpPr>
          <p:cNvPr id="38" name="Shape 36"/>
          <p:cNvSpPr/>
          <p:nvPr/>
        </p:nvSpPr>
        <p:spPr>
          <a:xfrm>
            <a:off x="4626864" y="1472685"/>
            <a:ext cx="2066544" cy="4224528"/>
          </a:xfrm>
          <a:prstGeom prst="roundRect">
            <a:avLst>
              <a:gd name="adj" fmla="val 2212"/>
            </a:avLst>
          </a:prstGeom>
          <a:solidFill>
            <a:srgbClr val="FFFFFF"/>
          </a:solidFill>
          <a:ln w="17780">
            <a:solidFill>
              <a:srgbClr val="C97D78"/>
            </a:solidFill>
            <a:prstDash val="solid"/>
          </a:ln>
          <a:effectLst>
            <a:outerShdw blurRad="88900" dist="20320" dir="5400000" algn="bl" rotWithShape="0">
              <a:srgbClr val="000000">
                <a:alpha val="1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9" name="Shape 37"/>
          <p:cNvSpPr/>
          <p:nvPr/>
        </p:nvSpPr>
        <p:spPr>
          <a:xfrm>
            <a:off x="4645152" y="1472685"/>
            <a:ext cx="2029968" cy="64008"/>
          </a:xfrm>
          <a:prstGeom prst="rect">
            <a:avLst/>
          </a:prstGeom>
          <a:solidFill>
            <a:srgbClr val="A82E26"/>
          </a:solidFill>
          <a:ln w="12700">
            <a:solidFill>
              <a:srgbClr val="A82E2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38"/>
          <p:cNvSpPr/>
          <p:nvPr/>
        </p:nvSpPr>
        <p:spPr>
          <a:xfrm>
            <a:off x="4754880" y="1600701"/>
            <a:ext cx="181051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A82E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 Personal accounts</a:t>
            </a:r>
            <a:endParaRPr lang="en-US" sz="1350" dirty="0"/>
          </a:p>
        </p:txBody>
      </p:sp>
      <p:sp>
        <p:nvSpPr>
          <p:cNvPr id="41" name="Text 39"/>
          <p:cNvSpPr/>
          <p:nvPr/>
        </p:nvSpPr>
        <p:spPr>
          <a:xfrm>
            <a:off x="4754880" y="1856733"/>
            <a:ext cx="18105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850" dirty="0">
                <a:solidFill>
                  <a:srgbClr val="7E8A9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Free logins, used for work</a:t>
            </a:r>
            <a:endParaRPr lang="en-US" sz="850" dirty="0"/>
          </a:p>
        </p:txBody>
      </p:sp>
      <p:sp>
        <p:nvSpPr>
          <p:cNvPr id="42" name="Shape 40"/>
          <p:cNvSpPr/>
          <p:nvPr/>
        </p:nvSpPr>
        <p:spPr>
          <a:xfrm>
            <a:off x="4754880" y="2487366"/>
            <a:ext cx="1810512" cy="100584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3175">
            <a:solidFill>
              <a:schemeClr val="bg1">
                <a:lumMod val="75000"/>
              </a:schemeClr>
            </a:solidFill>
            <a:prstDash val="solid"/>
          </a:ln>
          <a:effectLst>
            <a:outerShdw blurRad="88900" dist="20320" dir="5400000" algn="bl" rotWithShape="0">
              <a:srgbClr val="000000">
                <a:alpha val="1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3" name="Text 41"/>
          <p:cNvSpPr/>
          <p:nvPr/>
        </p:nvSpPr>
        <p:spPr>
          <a:xfrm>
            <a:off x="4828032" y="2542230"/>
            <a:ext cx="166420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680" b="1" dirty="0">
                <a:solidFill>
                  <a:srgbClr val="A82E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EXAMPLE,</a:t>
            </a:r>
            <a:endParaRPr lang="en-US" sz="680" dirty="0"/>
          </a:p>
        </p:txBody>
      </p:sp>
      <p:sp>
        <p:nvSpPr>
          <p:cNvPr id="44" name="Text 42"/>
          <p:cNvSpPr/>
          <p:nvPr/>
        </p:nvSpPr>
        <p:spPr>
          <a:xfrm>
            <a:off x="4828032" y="2688534"/>
            <a:ext cx="1664208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85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manager uses their own ChatGPT login on a work laptop to rewrite a proposal. No contract, no record, no way to delete it.</a:t>
            </a:r>
            <a:endParaRPr lang="en-US" sz="850" dirty="0"/>
          </a:p>
        </p:txBody>
      </p:sp>
      <p:sp>
        <p:nvSpPr>
          <p:cNvPr id="47" name="Shape 45"/>
          <p:cNvSpPr/>
          <p:nvPr/>
        </p:nvSpPr>
        <p:spPr>
          <a:xfrm>
            <a:off x="4754880" y="3667245"/>
            <a:ext cx="1810512" cy="969264"/>
          </a:xfrm>
          <a:prstGeom prst="roundRect">
            <a:avLst>
              <a:gd name="adj" fmla="val 3774"/>
            </a:avLst>
          </a:prstGeom>
          <a:solidFill>
            <a:schemeClr val="bg1"/>
          </a:solidFill>
          <a:ln w="127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8" name="Text 46"/>
          <p:cNvSpPr/>
          <p:nvPr/>
        </p:nvSpPr>
        <p:spPr>
          <a:xfrm>
            <a:off x="4828032" y="3722109"/>
            <a:ext cx="166420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680" b="1" dirty="0">
                <a:solidFill>
                  <a:srgbClr val="A82E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TO DO</a:t>
            </a:r>
            <a:endParaRPr lang="en-US" sz="680" dirty="0"/>
          </a:p>
        </p:txBody>
      </p:sp>
      <p:sp>
        <p:nvSpPr>
          <p:cNvPr id="49" name="Text 47"/>
          <p:cNvSpPr/>
          <p:nvPr/>
        </p:nvSpPr>
        <p:spPr>
          <a:xfrm>
            <a:off x="4828032" y="3868413"/>
            <a:ext cx="166420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000" b="1" dirty="0">
                <a:solidFill>
                  <a:srgbClr val="A82E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Give people a paid account first. Then block the free sites.</a:t>
            </a:r>
            <a:endParaRPr lang="en-US" sz="1000" dirty="0"/>
          </a:p>
        </p:txBody>
      </p:sp>
      <p:sp>
        <p:nvSpPr>
          <p:cNvPr id="50" name="Shape 48"/>
          <p:cNvSpPr/>
          <p:nvPr/>
        </p:nvSpPr>
        <p:spPr>
          <a:xfrm>
            <a:off x="4754880" y="4746237"/>
            <a:ext cx="1810512" cy="822960"/>
          </a:xfrm>
          <a:prstGeom prst="roundRect">
            <a:avLst>
              <a:gd name="adj" fmla="val 4444"/>
            </a:avLst>
          </a:prstGeom>
          <a:solidFill>
            <a:srgbClr val="FDF2F0"/>
          </a:solidFill>
          <a:ln w="13970">
            <a:solidFill>
              <a:srgbClr val="EBB9B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Text 49"/>
          <p:cNvSpPr/>
          <p:nvPr/>
        </p:nvSpPr>
        <p:spPr>
          <a:xfrm>
            <a:off x="4828032" y="4801101"/>
            <a:ext cx="166420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680" b="1" dirty="0">
                <a:solidFill>
                  <a:srgbClr val="C463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 GAP</a:t>
            </a:r>
            <a:endParaRPr lang="en-US" sz="680" dirty="0"/>
          </a:p>
        </p:txBody>
      </p:sp>
      <p:sp>
        <p:nvSpPr>
          <p:cNvPr id="52" name="Text 50"/>
          <p:cNvSpPr/>
          <p:nvPr/>
        </p:nvSpPr>
        <p:spPr>
          <a:xfrm>
            <a:off x="4828032" y="4947405"/>
            <a:ext cx="166420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040"/>
              </a:lnSpc>
              <a:buNone/>
            </a:pPr>
            <a:r>
              <a:rPr lang="en-US" sz="800" dirty="0">
                <a:solidFill>
                  <a:srgbClr val="C463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Personal phones stay invisible. That risk is cultural, not technical.</a:t>
            </a:r>
            <a:endParaRPr lang="en-US" sz="800" dirty="0"/>
          </a:p>
        </p:txBody>
      </p:sp>
      <p:sp>
        <p:nvSpPr>
          <p:cNvPr id="53" name="Shape 51"/>
          <p:cNvSpPr/>
          <p:nvPr/>
        </p:nvSpPr>
        <p:spPr>
          <a:xfrm>
            <a:off x="6803136" y="1472685"/>
            <a:ext cx="2066544" cy="4224528"/>
          </a:xfrm>
          <a:prstGeom prst="roundRect">
            <a:avLst>
              <a:gd name="adj" fmla="val 2212"/>
            </a:avLst>
          </a:prstGeom>
          <a:solidFill>
            <a:srgbClr val="FFFFFF"/>
          </a:solidFill>
          <a:ln w="17780">
            <a:solidFill>
              <a:srgbClr val="8CAE86"/>
            </a:solidFill>
            <a:prstDash val="solid"/>
          </a:ln>
          <a:effectLst>
            <a:outerShdw blurRad="88900" dist="20320" dir="5400000" algn="bl" rotWithShape="0">
              <a:srgbClr val="000000">
                <a:alpha val="1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4" name="Shape 52"/>
          <p:cNvSpPr/>
          <p:nvPr/>
        </p:nvSpPr>
        <p:spPr>
          <a:xfrm>
            <a:off x="6821424" y="1472685"/>
            <a:ext cx="2029968" cy="64008"/>
          </a:xfrm>
          <a:prstGeom prst="rect">
            <a:avLst/>
          </a:prstGeom>
          <a:solidFill>
            <a:srgbClr val="457C3C"/>
          </a:solidFill>
          <a:ln w="12700">
            <a:solidFill>
              <a:srgbClr val="457C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 53"/>
          <p:cNvSpPr/>
          <p:nvPr/>
        </p:nvSpPr>
        <p:spPr>
          <a:xfrm>
            <a:off x="6931152" y="1600701"/>
            <a:ext cx="181051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457C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 Data you sell</a:t>
            </a:r>
            <a:endParaRPr lang="en-US" sz="1350" dirty="0"/>
          </a:p>
        </p:txBody>
      </p:sp>
      <p:sp>
        <p:nvSpPr>
          <p:cNvPr id="56" name="Text 54"/>
          <p:cNvSpPr/>
          <p:nvPr/>
        </p:nvSpPr>
        <p:spPr>
          <a:xfrm>
            <a:off x="6931152" y="1856733"/>
            <a:ext cx="18105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850" dirty="0">
                <a:solidFill>
                  <a:srgbClr val="7E8A9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data, inside someone else’s AI</a:t>
            </a:r>
            <a:endParaRPr lang="en-US" sz="850" dirty="0"/>
          </a:p>
        </p:txBody>
      </p:sp>
      <p:sp>
        <p:nvSpPr>
          <p:cNvPr id="57" name="Shape 55"/>
          <p:cNvSpPr/>
          <p:nvPr/>
        </p:nvSpPr>
        <p:spPr>
          <a:xfrm>
            <a:off x="6931152" y="2487366"/>
            <a:ext cx="1810512" cy="100584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3175">
            <a:solidFill>
              <a:schemeClr val="bg1">
                <a:lumMod val="75000"/>
              </a:schemeClr>
            </a:solidFill>
            <a:prstDash val="solid"/>
          </a:ln>
          <a:effectLst>
            <a:outerShdw blurRad="88900" dist="20320" dir="5400000" algn="bl" rotWithShape="0">
              <a:srgbClr val="000000">
                <a:alpha val="1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8" name="Text 56"/>
          <p:cNvSpPr/>
          <p:nvPr/>
        </p:nvSpPr>
        <p:spPr>
          <a:xfrm>
            <a:off x="7004304" y="2542230"/>
            <a:ext cx="166420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680" b="1" dirty="0">
                <a:solidFill>
                  <a:srgbClr val="457C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EXAMPLE,</a:t>
            </a:r>
            <a:endParaRPr lang="en-US" sz="680" dirty="0"/>
          </a:p>
        </p:txBody>
      </p:sp>
      <p:sp>
        <p:nvSpPr>
          <p:cNvPr id="59" name="Text 57"/>
          <p:cNvSpPr/>
          <p:nvPr/>
        </p:nvSpPr>
        <p:spPr>
          <a:xfrm>
            <a:off x="7004304" y="2688534"/>
            <a:ext cx="1664208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85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customer loads the data feed you license to them into their own model. You cannot charge for that, and you cannot get it back.</a:t>
            </a:r>
            <a:endParaRPr lang="en-US" sz="850" dirty="0"/>
          </a:p>
        </p:txBody>
      </p:sp>
      <p:sp>
        <p:nvSpPr>
          <p:cNvPr id="62" name="Shape 60"/>
          <p:cNvSpPr/>
          <p:nvPr/>
        </p:nvSpPr>
        <p:spPr>
          <a:xfrm>
            <a:off x="6931152" y="3667245"/>
            <a:ext cx="1810512" cy="969264"/>
          </a:xfrm>
          <a:prstGeom prst="roundRect">
            <a:avLst>
              <a:gd name="adj" fmla="val 3774"/>
            </a:avLst>
          </a:prstGeom>
          <a:solidFill>
            <a:schemeClr val="bg1"/>
          </a:solidFill>
          <a:ln w="127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3" name="Text 61"/>
          <p:cNvSpPr/>
          <p:nvPr/>
        </p:nvSpPr>
        <p:spPr>
          <a:xfrm>
            <a:off x="7004304" y="3722109"/>
            <a:ext cx="166420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680" b="1" dirty="0">
                <a:solidFill>
                  <a:srgbClr val="457C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TO DO</a:t>
            </a:r>
            <a:endParaRPr lang="en-US" sz="680" dirty="0"/>
          </a:p>
        </p:txBody>
      </p:sp>
      <p:sp>
        <p:nvSpPr>
          <p:cNvPr id="64" name="Text 62"/>
          <p:cNvSpPr/>
          <p:nvPr/>
        </p:nvSpPr>
        <p:spPr>
          <a:xfrm>
            <a:off x="7004304" y="3868413"/>
            <a:ext cx="166420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000" b="1" dirty="0">
                <a:solidFill>
                  <a:srgbClr val="457C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 training in the licence. Deliver by API, not bulk files.</a:t>
            </a:r>
            <a:endParaRPr lang="en-US" sz="1000" dirty="0"/>
          </a:p>
        </p:txBody>
      </p:sp>
      <p:sp>
        <p:nvSpPr>
          <p:cNvPr id="65" name="Shape 63"/>
          <p:cNvSpPr/>
          <p:nvPr/>
        </p:nvSpPr>
        <p:spPr>
          <a:xfrm>
            <a:off x="6931152" y="4746237"/>
            <a:ext cx="1810512" cy="822960"/>
          </a:xfrm>
          <a:prstGeom prst="roundRect">
            <a:avLst>
              <a:gd name="adj" fmla="val 4444"/>
            </a:avLst>
          </a:prstGeom>
          <a:solidFill>
            <a:srgbClr val="FDF2F0"/>
          </a:solidFill>
          <a:ln w="13970">
            <a:solidFill>
              <a:srgbClr val="EBB9B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6" name="Text 64"/>
          <p:cNvSpPr/>
          <p:nvPr/>
        </p:nvSpPr>
        <p:spPr>
          <a:xfrm>
            <a:off x="7004304" y="4801101"/>
            <a:ext cx="166420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680" b="1" dirty="0">
                <a:solidFill>
                  <a:srgbClr val="C463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 GAP</a:t>
            </a:r>
            <a:endParaRPr lang="en-US" sz="680" dirty="0"/>
          </a:p>
        </p:txBody>
      </p:sp>
      <p:sp>
        <p:nvSpPr>
          <p:cNvPr id="67" name="Text 65"/>
          <p:cNvSpPr/>
          <p:nvPr/>
        </p:nvSpPr>
        <p:spPr>
          <a:xfrm>
            <a:off x="7004304" y="4947405"/>
            <a:ext cx="166420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040"/>
              </a:lnSpc>
              <a:buNone/>
            </a:pPr>
            <a:r>
              <a:rPr lang="en-US" sz="800" dirty="0">
                <a:solidFill>
                  <a:srgbClr val="C463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dependable watermark for tabular data. Markers can be found and stripped.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46304"/>
            <a:ext cx="82296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1A1A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to Set Up, and Which Tools Do It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566928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same four situations. What to change, and the kind of product that changes it.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0" y="950976"/>
            <a:ext cx="9144000" cy="1"/>
          </a:xfrm>
          <a:prstGeom prst="line">
            <a:avLst/>
          </a:prstGeom>
          <a:noFill/>
          <a:ln w="22225">
            <a:solidFill>
              <a:srgbClr val="00376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0" y="6355080"/>
            <a:ext cx="9144000" cy="1"/>
          </a:xfrm>
          <a:prstGeom prst="line">
            <a:avLst/>
          </a:prstGeom>
          <a:noFill/>
          <a:ln w="22225">
            <a:solidFill>
              <a:srgbClr val="00376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320040" y="6419088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 DSP 2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1920240" y="6400800"/>
            <a:ext cx="6949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740"/>
              </a:lnSpc>
              <a:buNone/>
            </a:pPr>
            <a:r>
              <a:rPr lang="en-US" sz="600" i="1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views expressed here are my own. They do not represent the views of any employer, client, or other organisation with which I am or have been associated, and nothing here should be taken as legal advice.</a:t>
            </a:r>
            <a:endParaRPr lang="en-US" sz="600" dirty="0"/>
          </a:p>
        </p:txBody>
      </p:sp>
      <p:sp>
        <p:nvSpPr>
          <p:cNvPr id="8" name="Shape 6"/>
          <p:cNvSpPr/>
          <p:nvPr/>
        </p:nvSpPr>
        <p:spPr>
          <a:xfrm>
            <a:off x="274320" y="1402347"/>
            <a:ext cx="8595360" cy="1060704"/>
          </a:xfrm>
          <a:prstGeom prst="roundRect">
            <a:avLst>
              <a:gd name="adj" fmla="val 3879"/>
            </a:avLst>
          </a:prstGeom>
          <a:solidFill>
            <a:srgbClr val="FFFFFF"/>
          </a:solidFill>
          <a:ln w="17780">
            <a:solidFill>
              <a:srgbClr val="7F9FD4"/>
            </a:solidFill>
            <a:prstDash val="solid"/>
          </a:ln>
          <a:effectLst>
            <a:outerShdw blurRad="88900" dist="20320" dir="5400000" algn="bl" rotWithShape="0">
              <a:srgbClr val="000000">
                <a:alpha val="1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274320" y="1420635"/>
            <a:ext cx="64008" cy="1024128"/>
          </a:xfrm>
          <a:prstGeom prst="rect">
            <a:avLst/>
          </a:prstGeom>
          <a:solidFill>
            <a:srgbClr val="3064BA"/>
          </a:solidFill>
          <a:ln w="12700">
            <a:solidFill>
              <a:srgbClr val="3064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38912" y="1548651"/>
            <a:ext cx="237744" cy="237744"/>
          </a:xfrm>
          <a:prstGeom prst="ellipse">
            <a:avLst/>
          </a:prstGeom>
          <a:solidFill>
            <a:srgbClr val="3064BA"/>
          </a:solidFill>
          <a:ln w="12700">
            <a:solidFill>
              <a:srgbClr val="3064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38912" y="1548651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49808" y="1530363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100" b="1" dirty="0">
                <a:solidFill>
                  <a:srgbClr val="3064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Copilot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2048256" y="1493787"/>
            <a:ext cx="310896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680" b="1" dirty="0">
                <a:solidFill>
                  <a:srgbClr val="3064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TO CHANGE</a:t>
            </a:r>
            <a:endParaRPr lang="en-US" sz="680" dirty="0"/>
          </a:p>
        </p:txBody>
      </p:sp>
      <p:sp>
        <p:nvSpPr>
          <p:cNvPr id="14" name="Text 12"/>
          <p:cNvSpPr/>
          <p:nvPr/>
        </p:nvSpPr>
        <p:spPr>
          <a:xfrm>
            <a:off x="2048256" y="1649235"/>
            <a:ext cx="310896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28600" indent="-228600" algn="l">
              <a:lnSpc>
                <a:spcPts val="1100"/>
              </a:lnSpc>
              <a:buFont typeface="+mj-lt"/>
              <a:buAutoNum type="arabicPeriod"/>
            </a:pPr>
            <a:r>
              <a:rPr lang="en-US" sz="900" b="1" dirty="0">
                <a:solidFill>
                  <a:srgbClr val="3A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Stop company-wide sharing links being the default. </a:t>
            </a:r>
          </a:p>
          <a:p>
            <a:pPr marL="228600" indent="-228600" algn="l">
              <a:lnSpc>
                <a:spcPts val="1100"/>
              </a:lnSpc>
              <a:buFont typeface="+mj-lt"/>
              <a:buAutoNum type="arabicPeriod"/>
            </a:pPr>
            <a:r>
              <a:rPr lang="en-US" sz="900" b="1" dirty="0">
                <a:solidFill>
                  <a:srgbClr val="3A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Turn on Restricted SharePoint Search until the clean-up is done. </a:t>
            </a:r>
          </a:p>
          <a:p>
            <a:pPr marL="228600" indent="-228600" algn="l">
              <a:lnSpc>
                <a:spcPts val="1100"/>
              </a:lnSpc>
              <a:buFont typeface="+mj-lt"/>
              <a:buAutoNum type="arabicPeriod"/>
            </a:pPr>
            <a:r>
              <a:rPr lang="en-US" sz="900" b="1" dirty="0">
                <a:solidFill>
                  <a:srgbClr val="3A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Put sensitivity labels on HR, finance, legal and deal sites.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5321808" y="1493787"/>
            <a:ext cx="34564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680" b="1" dirty="0">
                <a:solidFill>
                  <a:srgbClr val="3064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TOOLS THAT DO IT, AND WHAT THEY DO</a:t>
            </a:r>
            <a:endParaRPr lang="en-US" sz="680" dirty="0"/>
          </a:p>
        </p:txBody>
      </p:sp>
      <p:sp>
        <p:nvSpPr>
          <p:cNvPr id="16" name="Text 14"/>
          <p:cNvSpPr/>
          <p:nvPr/>
        </p:nvSpPr>
        <p:spPr>
          <a:xfrm>
            <a:off x="5321808" y="1649235"/>
            <a:ext cx="345643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020"/>
              </a:lnSpc>
              <a:buNone/>
            </a:pPr>
            <a:r>
              <a:rPr lang="en-US" sz="780" b="1" dirty="0">
                <a:solidFill>
                  <a:srgbClr val="3064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SharePoint Advanced Management — </a:t>
            </a:r>
            <a:r>
              <a:rPr lang="en-US" sz="78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lists every over-shared file and lets you fence off search while you fix them</a:t>
            </a:r>
            <a:endParaRPr lang="en-US" sz="780" dirty="0"/>
          </a:p>
          <a:p>
            <a:pPr marL="0" indent="0" algn="l">
              <a:lnSpc>
                <a:spcPts val="1020"/>
              </a:lnSpc>
              <a:buNone/>
            </a:pPr>
            <a:r>
              <a:rPr lang="en-US" sz="780" b="1" dirty="0">
                <a:solidFill>
                  <a:srgbClr val="3064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Microsoft Purview — </a:t>
            </a:r>
            <a:r>
              <a:rPr lang="en-US" sz="78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labels whole sites, so you are not tagging files one at a time</a:t>
            </a:r>
            <a:endParaRPr lang="en-US" sz="780" dirty="0"/>
          </a:p>
          <a:p>
            <a:pPr marL="0" indent="0" algn="l">
              <a:lnSpc>
                <a:spcPts val="1020"/>
              </a:lnSpc>
              <a:buNone/>
            </a:pPr>
            <a:r>
              <a:rPr lang="en-US" sz="780" b="1" dirty="0">
                <a:solidFill>
                  <a:srgbClr val="3064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Entra Access Reviews — </a:t>
            </a:r>
            <a:r>
              <a:rPr lang="en-US" sz="78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makes site owners re-approve access, so clean-ups do not quietly undo themselves</a:t>
            </a:r>
            <a:endParaRPr lang="en-US" sz="780" dirty="0"/>
          </a:p>
        </p:txBody>
      </p:sp>
      <p:sp>
        <p:nvSpPr>
          <p:cNvPr id="17" name="Shape 15"/>
          <p:cNvSpPr/>
          <p:nvPr/>
        </p:nvSpPr>
        <p:spPr>
          <a:xfrm>
            <a:off x="274320" y="2572779"/>
            <a:ext cx="8595360" cy="1060704"/>
          </a:xfrm>
          <a:prstGeom prst="roundRect">
            <a:avLst>
              <a:gd name="adj" fmla="val 3879"/>
            </a:avLst>
          </a:prstGeom>
          <a:solidFill>
            <a:srgbClr val="FFFFFF"/>
          </a:solidFill>
          <a:ln w="17780">
            <a:solidFill>
              <a:srgbClr val="BA7FCA"/>
            </a:solidFill>
            <a:prstDash val="solid"/>
          </a:ln>
          <a:effectLst>
            <a:outerShdw blurRad="88900" dist="20320" dir="5400000" algn="bl" rotWithShape="0">
              <a:srgbClr val="000000">
                <a:alpha val="1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274320" y="2591067"/>
            <a:ext cx="64008" cy="1024128"/>
          </a:xfrm>
          <a:prstGeom prst="rect">
            <a:avLst/>
          </a:prstGeom>
          <a:solidFill>
            <a:srgbClr val="9031AA"/>
          </a:solidFill>
          <a:ln w="12700">
            <a:solidFill>
              <a:srgbClr val="9031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438912" y="2719083"/>
            <a:ext cx="237744" cy="237744"/>
          </a:xfrm>
          <a:prstGeom prst="ellipse">
            <a:avLst/>
          </a:prstGeom>
          <a:solidFill>
            <a:srgbClr val="9031AA"/>
          </a:solidFill>
          <a:ln w="12700">
            <a:solidFill>
              <a:srgbClr val="9031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438912" y="2719083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749808" y="2700795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100" b="1" dirty="0">
                <a:solidFill>
                  <a:srgbClr val="9031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Paid AI accounts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2048256" y="2664219"/>
            <a:ext cx="310896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680" b="1" dirty="0">
                <a:solidFill>
                  <a:srgbClr val="9031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TO CHANGE</a:t>
            </a:r>
            <a:endParaRPr lang="en-US" sz="680" dirty="0"/>
          </a:p>
        </p:txBody>
      </p:sp>
      <p:sp>
        <p:nvSpPr>
          <p:cNvPr id="23" name="Text 21"/>
          <p:cNvSpPr/>
          <p:nvPr/>
        </p:nvSpPr>
        <p:spPr>
          <a:xfrm>
            <a:off x="2048256" y="2819667"/>
            <a:ext cx="310896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28600" indent="-228600" algn="l">
              <a:lnSpc>
                <a:spcPts val="1100"/>
              </a:lnSpc>
              <a:buFont typeface="+mj-lt"/>
              <a:buAutoNum type="arabicPeriod"/>
            </a:pPr>
            <a:r>
              <a:rPr lang="en-US" sz="900" b="1" dirty="0">
                <a:solidFill>
                  <a:srgbClr val="3A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Business plan only. </a:t>
            </a:r>
          </a:p>
          <a:p>
            <a:pPr marL="228600" indent="-228600" algn="l">
              <a:lnSpc>
                <a:spcPts val="1100"/>
              </a:lnSpc>
              <a:buFont typeface="+mj-lt"/>
              <a:buAutoNum type="arabicPeriod"/>
            </a:pPr>
            <a:r>
              <a:rPr lang="en-US" sz="900" b="1" dirty="0">
                <a:solidFill>
                  <a:srgbClr val="3A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Confirm in the admin console that training is off.</a:t>
            </a:r>
          </a:p>
          <a:p>
            <a:pPr marL="228600" indent="-228600" algn="l">
              <a:lnSpc>
                <a:spcPts val="1100"/>
              </a:lnSpc>
              <a:buFont typeface="+mj-lt"/>
              <a:buAutoNum type="arabicPeriod"/>
            </a:pPr>
            <a:r>
              <a:rPr lang="en-US" sz="900" b="1" dirty="0">
                <a:solidFill>
                  <a:srgbClr val="3A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Choose the country your data sits in before anyone starts. </a:t>
            </a:r>
          </a:p>
          <a:p>
            <a:pPr marL="228600" indent="-228600" algn="l">
              <a:lnSpc>
                <a:spcPts val="1100"/>
              </a:lnSpc>
              <a:buFont typeface="+mj-lt"/>
              <a:buAutoNum type="arabicPeriod"/>
            </a:pPr>
            <a:r>
              <a:rPr lang="en-US" sz="900" b="1" dirty="0">
                <a:solidFill>
                  <a:srgbClr val="3A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Approve connectors one at a time.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5321808" y="2664219"/>
            <a:ext cx="34564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680" b="1" dirty="0">
                <a:solidFill>
                  <a:srgbClr val="9031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TOOLS THAT DO IT, AND WHAT THEY DO</a:t>
            </a:r>
            <a:endParaRPr lang="en-US" sz="680" dirty="0"/>
          </a:p>
        </p:txBody>
      </p:sp>
      <p:sp>
        <p:nvSpPr>
          <p:cNvPr id="25" name="Text 23"/>
          <p:cNvSpPr/>
          <p:nvPr/>
        </p:nvSpPr>
        <p:spPr>
          <a:xfrm>
            <a:off x="5321808" y="2819667"/>
            <a:ext cx="345643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020"/>
              </a:lnSpc>
              <a:buNone/>
            </a:pPr>
            <a:r>
              <a:rPr lang="en-US" sz="780" b="1" dirty="0">
                <a:solidFill>
                  <a:srgbClr val="9031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Claude / OpenAI enterprise admin — </a:t>
            </a:r>
            <a:r>
              <a:rPr lang="en-US" sz="78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shows the training, retention and region settings in one place</a:t>
            </a:r>
            <a:endParaRPr lang="en-US" sz="780" dirty="0"/>
          </a:p>
          <a:p>
            <a:pPr marL="0" indent="0" algn="l">
              <a:lnSpc>
                <a:spcPts val="1020"/>
              </a:lnSpc>
              <a:buNone/>
            </a:pPr>
            <a:r>
              <a:rPr lang="en-US" sz="780" b="1" dirty="0">
                <a:solidFill>
                  <a:srgbClr val="9031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Azure OpenAI — </a:t>
            </a:r>
            <a:r>
              <a:rPr lang="en-US" sz="78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runs in your own subscription and does not train on your data by default</a:t>
            </a:r>
            <a:endParaRPr lang="en-US" sz="780" dirty="0"/>
          </a:p>
          <a:p>
            <a:pPr marL="0" indent="0" algn="l">
              <a:lnSpc>
                <a:spcPts val="1020"/>
              </a:lnSpc>
              <a:buNone/>
            </a:pPr>
            <a:r>
              <a:rPr lang="en-US" sz="780" b="1" dirty="0">
                <a:solidFill>
                  <a:srgbClr val="9031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Entra consent policies — </a:t>
            </a:r>
            <a:r>
              <a:rPr lang="en-US" sz="78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stops staff approving third-party apps on their own</a:t>
            </a:r>
            <a:endParaRPr lang="en-US" sz="780" dirty="0"/>
          </a:p>
        </p:txBody>
      </p:sp>
      <p:sp>
        <p:nvSpPr>
          <p:cNvPr id="26" name="Shape 24"/>
          <p:cNvSpPr/>
          <p:nvPr/>
        </p:nvSpPr>
        <p:spPr>
          <a:xfrm>
            <a:off x="274320" y="3743211"/>
            <a:ext cx="8595360" cy="1060704"/>
          </a:xfrm>
          <a:prstGeom prst="roundRect">
            <a:avLst>
              <a:gd name="adj" fmla="val 3879"/>
            </a:avLst>
          </a:prstGeom>
          <a:solidFill>
            <a:srgbClr val="FFFFFF"/>
          </a:solidFill>
          <a:ln w="17780">
            <a:solidFill>
              <a:srgbClr val="C97D78"/>
            </a:solidFill>
            <a:prstDash val="solid"/>
          </a:ln>
          <a:effectLst>
            <a:outerShdw blurRad="88900" dist="20320" dir="5400000" algn="bl" rotWithShape="0">
              <a:srgbClr val="000000">
                <a:alpha val="1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274320" y="3761499"/>
            <a:ext cx="64008" cy="1024128"/>
          </a:xfrm>
          <a:prstGeom prst="rect">
            <a:avLst/>
          </a:prstGeom>
          <a:solidFill>
            <a:srgbClr val="A82E26"/>
          </a:solidFill>
          <a:ln w="12700">
            <a:solidFill>
              <a:srgbClr val="A82E2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438912" y="3889515"/>
            <a:ext cx="237744" cy="237744"/>
          </a:xfrm>
          <a:prstGeom prst="ellipse">
            <a:avLst/>
          </a:prstGeom>
          <a:solidFill>
            <a:srgbClr val="A82E26"/>
          </a:solidFill>
          <a:ln w="12700">
            <a:solidFill>
              <a:srgbClr val="A82E2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438912" y="3889515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749808" y="3871227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100" b="1" dirty="0">
                <a:solidFill>
                  <a:srgbClr val="A82E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Personal accounts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2048256" y="3834651"/>
            <a:ext cx="310896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680" b="1" dirty="0">
                <a:solidFill>
                  <a:srgbClr val="A82E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TO CHANGE</a:t>
            </a:r>
            <a:endParaRPr lang="en-US" sz="680" dirty="0"/>
          </a:p>
        </p:txBody>
      </p:sp>
      <p:sp>
        <p:nvSpPr>
          <p:cNvPr id="32" name="Text 30"/>
          <p:cNvSpPr/>
          <p:nvPr/>
        </p:nvSpPr>
        <p:spPr>
          <a:xfrm>
            <a:off x="2048256" y="3990099"/>
            <a:ext cx="310896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28600" indent="-228600" algn="l">
              <a:lnSpc>
                <a:spcPts val="1100"/>
              </a:lnSpc>
              <a:buFont typeface="+mj-lt"/>
              <a:buAutoNum type="arabicPeriod"/>
            </a:pPr>
            <a:r>
              <a:rPr lang="en-US" sz="900" b="1" dirty="0">
                <a:solidFill>
                  <a:srgbClr val="3A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Provide the paid version first and tell everyone. </a:t>
            </a:r>
          </a:p>
          <a:p>
            <a:pPr marL="228600" indent="-228600" algn="l">
              <a:lnSpc>
                <a:spcPts val="1100"/>
              </a:lnSpc>
              <a:buFont typeface="+mj-lt"/>
              <a:buAutoNum type="arabicPeriod"/>
            </a:pPr>
            <a:r>
              <a:rPr lang="en-US" sz="900" b="1" dirty="0">
                <a:solidFill>
                  <a:srgbClr val="3A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block free AI sites at the web filter. </a:t>
            </a:r>
          </a:p>
          <a:p>
            <a:pPr marL="228600" indent="-228600" algn="l">
              <a:lnSpc>
                <a:spcPts val="1100"/>
              </a:lnSpc>
              <a:buFont typeface="+mj-lt"/>
              <a:buAutoNum type="arabicPeriod"/>
            </a:pPr>
            <a:r>
              <a:rPr lang="en-US" sz="900" b="1" dirty="0">
                <a:solidFill>
                  <a:srgbClr val="3A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Turn off users' ability to approve apps. </a:t>
            </a:r>
          </a:p>
          <a:p>
            <a:pPr marL="228600" indent="-228600" algn="l">
              <a:lnSpc>
                <a:spcPts val="1100"/>
              </a:lnSpc>
              <a:buFont typeface="+mj-lt"/>
              <a:buAutoNum type="arabicPeriod"/>
            </a:pPr>
            <a:r>
              <a:rPr lang="en-US" sz="900" b="1" dirty="0">
                <a:solidFill>
                  <a:srgbClr val="3A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Watch copy-paste on work laptops.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5321808" y="3834651"/>
            <a:ext cx="34564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680" b="1" dirty="0">
                <a:solidFill>
                  <a:srgbClr val="A82E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TOOLS THAT DO IT, AND WHAT THEY DO</a:t>
            </a:r>
            <a:endParaRPr lang="en-US" sz="680" dirty="0"/>
          </a:p>
        </p:txBody>
      </p:sp>
      <p:sp>
        <p:nvSpPr>
          <p:cNvPr id="34" name="Text 32"/>
          <p:cNvSpPr/>
          <p:nvPr/>
        </p:nvSpPr>
        <p:spPr>
          <a:xfrm>
            <a:off x="5321808" y="3990099"/>
            <a:ext cx="345643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020"/>
              </a:lnSpc>
              <a:buNone/>
            </a:pPr>
            <a:r>
              <a:rPr lang="en-US" sz="780" b="1" dirty="0">
                <a:solidFill>
                  <a:srgbClr val="A82E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Defender for Cloud Apps / Netskope / Zscaler — </a:t>
            </a:r>
            <a:r>
              <a:rPr lang="en-US" sz="78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show which AI sites staff visit, and block the ones you choose</a:t>
            </a:r>
            <a:endParaRPr lang="en-US" sz="780" dirty="0"/>
          </a:p>
          <a:p>
            <a:pPr marL="0" indent="0" algn="l">
              <a:lnSpc>
                <a:spcPts val="1020"/>
              </a:lnSpc>
              <a:buNone/>
            </a:pPr>
            <a:r>
              <a:rPr lang="en-US" sz="780" b="1" dirty="0">
                <a:solidFill>
                  <a:srgbClr val="A82E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Purview Endpoint DLP — </a:t>
            </a:r>
            <a:r>
              <a:rPr lang="en-US" sz="78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spots company text being pasted into sites you do not manage</a:t>
            </a:r>
            <a:endParaRPr lang="en-US" sz="780" dirty="0"/>
          </a:p>
          <a:p>
            <a:pPr marL="0" indent="0" algn="l">
              <a:lnSpc>
                <a:spcPts val="1020"/>
              </a:lnSpc>
              <a:buNone/>
            </a:pPr>
            <a:r>
              <a:rPr lang="en-US" sz="780" b="1" dirty="0">
                <a:solidFill>
                  <a:srgbClr val="A82E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Entra ID — </a:t>
            </a:r>
            <a:r>
              <a:rPr lang="en-US" sz="78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shows who signed in where and what they connected to</a:t>
            </a:r>
            <a:endParaRPr lang="en-US" sz="780" dirty="0"/>
          </a:p>
        </p:txBody>
      </p:sp>
      <p:sp>
        <p:nvSpPr>
          <p:cNvPr id="35" name="Shape 33"/>
          <p:cNvSpPr/>
          <p:nvPr/>
        </p:nvSpPr>
        <p:spPr>
          <a:xfrm>
            <a:off x="274320" y="4913643"/>
            <a:ext cx="8595360" cy="1060704"/>
          </a:xfrm>
          <a:prstGeom prst="roundRect">
            <a:avLst>
              <a:gd name="adj" fmla="val 3879"/>
            </a:avLst>
          </a:prstGeom>
          <a:solidFill>
            <a:srgbClr val="FFFFFF"/>
          </a:solidFill>
          <a:ln w="17780">
            <a:solidFill>
              <a:srgbClr val="8CAE86"/>
            </a:solidFill>
            <a:prstDash val="solid"/>
          </a:ln>
          <a:effectLst>
            <a:outerShdw blurRad="88900" dist="20320" dir="5400000" algn="bl" rotWithShape="0">
              <a:srgbClr val="000000">
                <a:alpha val="1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274320" y="4931931"/>
            <a:ext cx="64008" cy="1024128"/>
          </a:xfrm>
          <a:prstGeom prst="rect">
            <a:avLst/>
          </a:prstGeom>
          <a:solidFill>
            <a:srgbClr val="457C3C"/>
          </a:solidFill>
          <a:ln w="12700">
            <a:solidFill>
              <a:srgbClr val="457C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Shape 35"/>
          <p:cNvSpPr/>
          <p:nvPr/>
        </p:nvSpPr>
        <p:spPr>
          <a:xfrm>
            <a:off x="438912" y="5059947"/>
            <a:ext cx="237744" cy="237744"/>
          </a:xfrm>
          <a:prstGeom prst="ellipse">
            <a:avLst/>
          </a:prstGeom>
          <a:solidFill>
            <a:srgbClr val="457C3C"/>
          </a:solidFill>
          <a:ln w="12700">
            <a:solidFill>
              <a:srgbClr val="457C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/>
          <p:nvPr/>
        </p:nvSpPr>
        <p:spPr>
          <a:xfrm>
            <a:off x="438912" y="5059947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749808" y="5041659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100" b="1" dirty="0">
                <a:solidFill>
                  <a:srgbClr val="457C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you sell</a:t>
            </a:r>
            <a:endParaRPr lang="en-US" sz="1100" dirty="0"/>
          </a:p>
        </p:txBody>
      </p:sp>
      <p:sp>
        <p:nvSpPr>
          <p:cNvPr id="40" name="Text 38"/>
          <p:cNvSpPr/>
          <p:nvPr/>
        </p:nvSpPr>
        <p:spPr>
          <a:xfrm>
            <a:off x="2048256" y="5005083"/>
            <a:ext cx="310896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680" b="1" dirty="0">
                <a:solidFill>
                  <a:srgbClr val="457C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TO CHANGE</a:t>
            </a:r>
            <a:endParaRPr lang="en-US" sz="680" dirty="0"/>
          </a:p>
        </p:txBody>
      </p:sp>
      <p:sp>
        <p:nvSpPr>
          <p:cNvPr id="41" name="Text 39"/>
          <p:cNvSpPr/>
          <p:nvPr/>
        </p:nvSpPr>
        <p:spPr>
          <a:xfrm>
            <a:off x="2048256" y="5160531"/>
            <a:ext cx="310896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28600" indent="-228600" algn="l">
              <a:lnSpc>
                <a:spcPts val="1100"/>
              </a:lnSpc>
              <a:buFont typeface="+mj-lt"/>
              <a:buAutoNum type="arabicPeriod"/>
            </a:pPr>
            <a:r>
              <a:rPr lang="en-US" sz="900" b="1" dirty="0">
                <a:solidFill>
                  <a:srgbClr val="3A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Say in the licence they may not train on it, and make that carry to their AI suppliers. </a:t>
            </a:r>
          </a:p>
          <a:p>
            <a:pPr marL="228600" indent="-228600" algn="l">
              <a:lnSpc>
                <a:spcPts val="1100"/>
              </a:lnSpc>
              <a:buFont typeface="+mj-lt"/>
              <a:buAutoNum type="arabicPeriod"/>
            </a:pPr>
            <a:r>
              <a:rPr lang="en-US" sz="900" b="1" dirty="0">
                <a:solidFill>
                  <a:srgbClr val="3A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Deliver through an interface, not bulk files. </a:t>
            </a:r>
          </a:p>
          <a:p>
            <a:pPr marL="228600" indent="-228600" algn="l">
              <a:lnSpc>
                <a:spcPts val="1100"/>
              </a:lnSpc>
              <a:buFont typeface="+mj-lt"/>
              <a:buAutoNum type="arabicPeriod"/>
            </a:pPr>
            <a:r>
              <a:rPr lang="en-US" sz="900" b="1" dirty="0">
                <a:solidFill>
                  <a:srgbClr val="3A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Seed marker records. </a:t>
            </a:r>
          </a:p>
          <a:p>
            <a:pPr marL="228600" indent="-228600" algn="l">
              <a:lnSpc>
                <a:spcPts val="1100"/>
              </a:lnSpc>
              <a:buFont typeface="+mj-lt"/>
              <a:buAutoNum type="arabicPeriod"/>
            </a:pPr>
            <a:r>
              <a:rPr lang="en-US" sz="900" b="1" dirty="0">
                <a:solidFill>
                  <a:srgbClr val="3A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Offer a clean room.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5321808" y="5005083"/>
            <a:ext cx="34564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680" b="1" dirty="0">
                <a:solidFill>
                  <a:srgbClr val="457C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TOOLS THAT DO IT, AND WHAT THEY DO</a:t>
            </a:r>
            <a:endParaRPr lang="en-US" sz="680" dirty="0"/>
          </a:p>
        </p:txBody>
      </p:sp>
      <p:sp>
        <p:nvSpPr>
          <p:cNvPr id="43" name="Text 41"/>
          <p:cNvSpPr/>
          <p:nvPr/>
        </p:nvSpPr>
        <p:spPr>
          <a:xfrm>
            <a:off x="5321808" y="5160531"/>
            <a:ext cx="345643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020"/>
              </a:lnSpc>
              <a:buNone/>
            </a:pPr>
            <a:r>
              <a:rPr lang="en-US" sz="780" b="1" dirty="0">
                <a:solidFill>
                  <a:srgbClr val="457C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API gateway (Kong, Apigee, AWS) — </a:t>
            </a:r>
            <a:r>
              <a:rPr lang="en-US" sz="78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enforces per-customer limits and records exactly what was taken</a:t>
            </a:r>
            <a:endParaRPr lang="en-US" sz="780" dirty="0"/>
          </a:p>
          <a:p>
            <a:pPr marL="0" indent="0" algn="l">
              <a:lnSpc>
                <a:spcPts val="1020"/>
              </a:lnSpc>
              <a:buNone/>
            </a:pPr>
            <a:r>
              <a:rPr lang="en-US" sz="780" b="1" dirty="0">
                <a:solidFill>
                  <a:srgbClr val="457C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AWS / Snowflake Clean Rooms — </a:t>
            </a:r>
            <a:r>
              <a:rPr lang="en-US" sz="78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customers ask questions without ever holding your records</a:t>
            </a:r>
            <a:endParaRPr lang="en-US" sz="780" dirty="0"/>
          </a:p>
          <a:p>
            <a:pPr marL="0" indent="0" algn="l">
              <a:lnSpc>
                <a:spcPts val="1020"/>
              </a:lnSpc>
              <a:buNone/>
            </a:pPr>
            <a:r>
              <a:rPr lang="en-US" sz="780" b="1" dirty="0">
                <a:solidFill>
                  <a:srgbClr val="457C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 computing — </a:t>
            </a:r>
            <a:r>
              <a:rPr lang="en-US" sz="78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runs the calculation sealed, so even the host cannot read the inputs</a:t>
            </a:r>
            <a:endParaRPr lang="en-US" sz="78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46304"/>
            <a:ext cx="82296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A1A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Selling Data Without It Ending Up Inside Someone's AI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57200" y="566928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data brokers and licensors — the contract matters, but on its own it is not enough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0" y="950976"/>
            <a:ext cx="9144000" cy="1"/>
          </a:xfrm>
          <a:prstGeom prst="line">
            <a:avLst/>
          </a:prstGeom>
          <a:noFill/>
          <a:ln w="22225">
            <a:solidFill>
              <a:srgbClr val="00376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0" y="6355080"/>
            <a:ext cx="9144000" cy="1"/>
          </a:xfrm>
          <a:prstGeom prst="line">
            <a:avLst/>
          </a:prstGeom>
          <a:noFill/>
          <a:ln w="22225">
            <a:solidFill>
              <a:srgbClr val="00376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320040" y="6419088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 DSP 3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1920240" y="6400800"/>
            <a:ext cx="6949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740"/>
              </a:lnSpc>
              <a:buNone/>
            </a:pPr>
            <a:r>
              <a:rPr lang="en-US" sz="600" i="1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views expressed here are my own. They do not represent the views of any employer, client, or other organisation with which I am or have been associated, and nothing here should be taken as legal advice.</a:t>
            </a:r>
            <a:endParaRPr lang="en-US" sz="600" dirty="0"/>
          </a:p>
        </p:txBody>
      </p:sp>
      <p:sp>
        <p:nvSpPr>
          <p:cNvPr id="8" name="Shape 6"/>
          <p:cNvSpPr/>
          <p:nvPr/>
        </p:nvSpPr>
        <p:spPr>
          <a:xfrm>
            <a:off x="274320" y="1472685"/>
            <a:ext cx="8595360" cy="786384"/>
          </a:xfrm>
          <a:prstGeom prst="roundRect">
            <a:avLst>
              <a:gd name="adj" fmla="val 5233"/>
            </a:avLst>
          </a:prstGeom>
          <a:solidFill>
            <a:srgbClr val="FFFFFF"/>
          </a:solidFill>
          <a:ln w="17780">
            <a:solidFill>
              <a:srgbClr val="8CAE86"/>
            </a:solidFill>
            <a:prstDash val="solid"/>
          </a:ln>
          <a:effectLst>
            <a:outerShdw blurRad="88900" dist="20320" dir="5400000" algn="bl" rotWithShape="0">
              <a:srgbClr val="000000">
                <a:alpha val="17000"/>
              </a:srgbClr>
            </a:outerShdw>
          </a:effectLst>
        </p:spPr>
        <p:txBody>
          <a:bodyPr/>
          <a:lstStyle/>
          <a:p>
            <a:endParaRPr lang="en-US" sz="2400"/>
          </a:p>
        </p:txBody>
      </p:sp>
      <p:sp>
        <p:nvSpPr>
          <p:cNvPr id="9" name="Shape 7"/>
          <p:cNvSpPr/>
          <p:nvPr/>
        </p:nvSpPr>
        <p:spPr>
          <a:xfrm>
            <a:off x="274320" y="1490973"/>
            <a:ext cx="50292" cy="749808"/>
          </a:xfrm>
          <a:prstGeom prst="rect">
            <a:avLst/>
          </a:prstGeom>
          <a:solidFill>
            <a:srgbClr val="457C3C"/>
          </a:solidFill>
          <a:ln w="12700">
            <a:solidFill>
              <a:srgbClr val="457C3C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10" name="Shape 8"/>
          <p:cNvSpPr/>
          <p:nvPr/>
        </p:nvSpPr>
        <p:spPr>
          <a:xfrm>
            <a:off x="420624" y="1591557"/>
            <a:ext cx="201168" cy="201168"/>
          </a:xfrm>
          <a:prstGeom prst="ellipse">
            <a:avLst/>
          </a:prstGeom>
          <a:solidFill>
            <a:srgbClr val="457C3C"/>
          </a:solidFill>
          <a:ln w="12700">
            <a:solidFill>
              <a:srgbClr val="457C3C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11" name="Text 9"/>
          <p:cNvSpPr/>
          <p:nvPr/>
        </p:nvSpPr>
        <p:spPr>
          <a:xfrm>
            <a:off x="420624" y="1591557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694944" y="1554981"/>
            <a:ext cx="1920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1000" b="1" dirty="0">
                <a:solidFill>
                  <a:srgbClr val="457C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Used as training or fine-tuning corpus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94944" y="1875021"/>
            <a:ext cx="1920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840"/>
              </a:lnSpc>
              <a:buNone/>
            </a:pPr>
            <a:r>
              <a:rPr lang="en-US" sz="900" i="1" dirty="0">
                <a:solidFill>
                  <a:srgbClr val="8A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Annual customer attestation on AI use, plus audit rights you are willing to exercise.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6455664" y="1875021"/>
            <a:ext cx="2322576" cy="329184"/>
          </a:xfrm>
          <a:prstGeom prst="roundRect">
            <a:avLst>
              <a:gd name="adj" fmla="val 13889"/>
            </a:avLst>
          </a:prstGeom>
          <a:solidFill>
            <a:srgbClr val="FDF2F0"/>
          </a:solidFill>
          <a:ln w="12700">
            <a:solidFill>
              <a:srgbClr val="EBB9B2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15" name="Text 13"/>
          <p:cNvSpPr/>
          <p:nvPr/>
        </p:nvSpPr>
        <p:spPr>
          <a:xfrm>
            <a:off x="6528816" y="1875021"/>
            <a:ext cx="21762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760"/>
              </a:lnSpc>
              <a:buNone/>
            </a:pPr>
            <a:r>
              <a:rPr lang="en-US" sz="800" b="1" dirty="0">
                <a:solidFill>
                  <a:srgbClr val="C463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 GAP  </a:t>
            </a:r>
            <a:r>
              <a:rPr lang="en-US" sz="800" dirty="0">
                <a:solidFill>
                  <a:srgbClr val="C463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Audit rights over a customer’s training are near-impossible to exercise in practice.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2743200" y="1536693"/>
            <a:ext cx="35661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457C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TO CHANGE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2743200" y="1664709"/>
            <a:ext cx="3566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90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Explicit prohibition on training, fine-tuning and derived-model development. Define ‘derived data’ and state who owns weights influenced by your data. Flow the obligation down to the customer's AI vendors.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6455664" y="1536693"/>
            <a:ext cx="232257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457C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TOOLS THAT HELP</a:t>
            </a: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6455664" y="1664709"/>
            <a:ext cx="232257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900" dirty="0">
                <a:solidFill>
                  <a:srgbClr val="5E5E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Licence template · DPA annex · licence register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274320" y="2350509"/>
            <a:ext cx="8595360" cy="786384"/>
          </a:xfrm>
          <a:prstGeom prst="roundRect">
            <a:avLst>
              <a:gd name="adj" fmla="val 5233"/>
            </a:avLst>
          </a:prstGeom>
          <a:solidFill>
            <a:srgbClr val="FFFFFF"/>
          </a:solidFill>
          <a:ln w="17780">
            <a:solidFill>
              <a:srgbClr val="7F9FD4"/>
            </a:solidFill>
            <a:prstDash val="solid"/>
          </a:ln>
          <a:effectLst>
            <a:outerShdw blurRad="88900" dist="20320" dir="5400000" algn="bl" rotWithShape="0">
              <a:srgbClr val="000000">
                <a:alpha val="17000"/>
              </a:srgbClr>
            </a:outerShdw>
          </a:effectLst>
        </p:spPr>
        <p:txBody>
          <a:bodyPr/>
          <a:lstStyle/>
          <a:p>
            <a:endParaRPr lang="en-US" sz="2400"/>
          </a:p>
        </p:txBody>
      </p:sp>
      <p:sp>
        <p:nvSpPr>
          <p:cNvPr id="21" name="Shape 19"/>
          <p:cNvSpPr/>
          <p:nvPr/>
        </p:nvSpPr>
        <p:spPr>
          <a:xfrm>
            <a:off x="274320" y="2368797"/>
            <a:ext cx="50292" cy="749808"/>
          </a:xfrm>
          <a:prstGeom prst="rect">
            <a:avLst/>
          </a:prstGeom>
          <a:solidFill>
            <a:srgbClr val="3064BA"/>
          </a:solidFill>
          <a:ln w="12700">
            <a:solidFill>
              <a:srgbClr val="3064BA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22" name="Shape 20"/>
          <p:cNvSpPr/>
          <p:nvPr/>
        </p:nvSpPr>
        <p:spPr>
          <a:xfrm>
            <a:off x="420624" y="2469381"/>
            <a:ext cx="201168" cy="201168"/>
          </a:xfrm>
          <a:prstGeom prst="ellipse">
            <a:avLst/>
          </a:prstGeom>
          <a:solidFill>
            <a:srgbClr val="3064BA"/>
          </a:solidFill>
          <a:ln w="12700">
            <a:solidFill>
              <a:srgbClr val="3064BA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23" name="Text 21"/>
          <p:cNvSpPr/>
          <p:nvPr/>
        </p:nvSpPr>
        <p:spPr>
          <a:xfrm>
            <a:off x="420624" y="2469381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694944" y="2432805"/>
            <a:ext cx="1920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1000" b="1" dirty="0">
                <a:solidFill>
                  <a:srgbClr val="3064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Bulk extraction to build a corpus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694944" y="2752845"/>
            <a:ext cx="1920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840"/>
              </a:lnSpc>
              <a:buNone/>
            </a:pPr>
            <a:r>
              <a:rPr lang="en-US" sz="900" i="1" dirty="0">
                <a:solidFill>
                  <a:srgbClr val="8A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Volume and velocity anomaly detection against a per-customer baseline set at onboarding.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6455664" y="2752845"/>
            <a:ext cx="2322576" cy="329184"/>
          </a:xfrm>
          <a:prstGeom prst="roundRect">
            <a:avLst>
              <a:gd name="adj" fmla="val 13889"/>
            </a:avLst>
          </a:prstGeom>
          <a:solidFill>
            <a:srgbClr val="FDF2F0"/>
          </a:solidFill>
          <a:ln w="12700">
            <a:solidFill>
              <a:srgbClr val="EBB9B2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27" name="Text 25"/>
          <p:cNvSpPr/>
          <p:nvPr/>
        </p:nvSpPr>
        <p:spPr>
          <a:xfrm>
            <a:off x="6528816" y="2752845"/>
            <a:ext cx="21762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760"/>
              </a:lnSpc>
              <a:buNone/>
            </a:pPr>
            <a:r>
              <a:rPr lang="en-US" sz="800" b="1" dirty="0">
                <a:solidFill>
                  <a:srgbClr val="C463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 GAP  </a:t>
            </a:r>
            <a:r>
              <a:rPr lang="en-US" sz="800" dirty="0">
                <a:solidFill>
                  <a:srgbClr val="C463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determined customer can still scrape slowly enough to look normal.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2743200" y="2414517"/>
            <a:ext cx="35661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3064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TO CHANGE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2743200" y="2542533"/>
            <a:ext cx="3566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90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API delivery with per-record entitlement checks rather than bulk file drop. Per-key quotas and rate limits. Short-lived signed URLs. Bulk export off by default.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455664" y="2414517"/>
            <a:ext cx="232257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3064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TOOLS THAT HELP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6455664" y="2542533"/>
            <a:ext cx="232257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900" dirty="0">
                <a:solidFill>
                  <a:srgbClr val="5E5E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Kong · Apigee · AWS API Gateway · WAF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274320" y="3228333"/>
            <a:ext cx="8595360" cy="786384"/>
          </a:xfrm>
          <a:prstGeom prst="roundRect">
            <a:avLst>
              <a:gd name="adj" fmla="val 5233"/>
            </a:avLst>
          </a:prstGeom>
          <a:solidFill>
            <a:srgbClr val="FFFFFF"/>
          </a:solidFill>
          <a:ln w="17780">
            <a:solidFill>
              <a:srgbClr val="E59A78"/>
            </a:solidFill>
            <a:prstDash val="solid"/>
          </a:ln>
          <a:effectLst>
            <a:outerShdw blurRad="88900" dist="20320" dir="5400000" algn="bl" rotWithShape="0">
              <a:srgbClr val="000000">
                <a:alpha val="17000"/>
              </a:srgbClr>
            </a:outerShdw>
          </a:effectLst>
        </p:spPr>
        <p:txBody>
          <a:bodyPr/>
          <a:lstStyle/>
          <a:p>
            <a:endParaRPr lang="en-US" sz="2400"/>
          </a:p>
        </p:txBody>
      </p:sp>
      <p:sp>
        <p:nvSpPr>
          <p:cNvPr id="33" name="Shape 31"/>
          <p:cNvSpPr/>
          <p:nvPr/>
        </p:nvSpPr>
        <p:spPr>
          <a:xfrm>
            <a:off x="274320" y="3246621"/>
            <a:ext cx="50292" cy="749808"/>
          </a:xfrm>
          <a:prstGeom prst="rect">
            <a:avLst/>
          </a:prstGeom>
          <a:solidFill>
            <a:srgbClr val="D55C26"/>
          </a:solidFill>
          <a:ln w="12700">
            <a:solidFill>
              <a:srgbClr val="D55C26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34" name="Shape 32"/>
          <p:cNvSpPr/>
          <p:nvPr/>
        </p:nvSpPr>
        <p:spPr>
          <a:xfrm>
            <a:off x="420624" y="3347205"/>
            <a:ext cx="201168" cy="201168"/>
          </a:xfrm>
          <a:prstGeom prst="ellipse">
            <a:avLst/>
          </a:prstGeom>
          <a:solidFill>
            <a:srgbClr val="D55C26"/>
          </a:solidFill>
          <a:ln w="12700">
            <a:solidFill>
              <a:srgbClr val="D55C26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35" name="Text 33"/>
          <p:cNvSpPr/>
          <p:nvPr/>
        </p:nvSpPr>
        <p:spPr>
          <a:xfrm>
            <a:off x="420624" y="3347205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694944" y="3310629"/>
            <a:ext cx="1920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1000" b="1" dirty="0">
                <a:solidFill>
                  <a:srgbClr val="D55C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way to prove your data reached a model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694944" y="3630669"/>
            <a:ext cx="1920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840"/>
              </a:lnSpc>
              <a:buNone/>
            </a:pPr>
            <a:r>
              <a:rPr lang="en-US" sz="900" i="1" dirty="0">
                <a:solidFill>
                  <a:srgbClr val="8A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Probe major public and customer-hosted models on a schedule. Retain the probe log as the evidence pack.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6455664" y="3630669"/>
            <a:ext cx="2322576" cy="329184"/>
          </a:xfrm>
          <a:prstGeom prst="roundRect">
            <a:avLst>
              <a:gd name="adj" fmla="val 13889"/>
            </a:avLst>
          </a:prstGeom>
          <a:solidFill>
            <a:srgbClr val="FDF2F0"/>
          </a:solidFill>
          <a:ln w="12700">
            <a:solidFill>
              <a:srgbClr val="EBB9B2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39" name="Text 37"/>
          <p:cNvSpPr/>
          <p:nvPr/>
        </p:nvSpPr>
        <p:spPr>
          <a:xfrm>
            <a:off x="6528816" y="3630669"/>
            <a:ext cx="21762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760"/>
              </a:lnSpc>
              <a:buNone/>
            </a:pPr>
            <a:r>
              <a:rPr lang="en-US" sz="800" b="1" dirty="0">
                <a:solidFill>
                  <a:srgbClr val="C463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 GAP  </a:t>
            </a:r>
            <a:r>
              <a:rPr lang="en-US" sz="800" dirty="0">
                <a:solidFill>
                  <a:srgbClr val="C463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dependable watermark exists for tabular data. Markers can be found and stripped.</a:t>
            </a:r>
            <a:endParaRPr lang="en-US" sz="800" dirty="0"/>
          </a:p>
        </p:txBody>
      </p:sp>
      <p:sp>
        <p:nvSpPr>
          <p:cNvPr id="40" name="Text 38"/>
          <p:cNvSpPr/>
          <p:nvPr/>
        </p:nvSpPr>
        <p:spPr>
          <a:xfrm>
            <a:off x="2743200" y="3292341"/>
            <a:ext cx="35661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D55C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TO CHANGE</a:t>
            </a:r>
            <a:endParaRPr lang="en-US" sz="800" dirty="0"/>
          </a:p>
        </p:txBody>
      </p:sp>
      <p:sp>
        <p:nvSpPr>
          <p:cNvPr id="41" name="Text 39"/>
          <p:cNvSpPr/>
          <p:nvPr/>
        </p:nvSpPr>
        <p:spPr>
          <a:xfrm>
            <a:off x="2743200" y="3420357"/>
            <a:ext cx="3566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90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Seed canary records — plausible but fictitious, unique per customer. Document the scheme and have counsel review it before deployment.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455664" y="3292341"/>
            <a:ext cx="232257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D55C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TOOLS THAT HELP</a:t>
            </a:r>
            <a:endParaRPr lang="en-US" sz="800" dirty="0"/>
          </a:p>
        </p:txBody>
      </p:sp>
      <p:sp>
        <p:nvSpPr>
          <p:cNvPr id="43" name="Text 41"/>
          <p:cNvSpPr/>
          <p:nvPr/>
        </p:nvSpPr>
        <p:spPr>
          <a:xfrm>
            <a:off x="6455664" y="3420357"/>
            <a:ext cx="232257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900" dirty="0">
                <a:solidFill>
                  <a:srgbClr val="5E5E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Canary generation · scheduled model probing · provenance watermarking</a:t>
            </a:r>
            <a:endParaRPr lang="en-US" sz="900" dirty="0"/>
          </a:p>
        </p:txBody>
      </p:sp>
      <p:sp>
        <p:nvSpPr>
          <p:cNvPr id="44" name="Shape 42"/>
          <p:cNvSpPr/>
          <p:nvPr/>
        </p:nvSpPr>
        <p:spPr>
          <a:xfrm>
            <a:off x="274320" y="4106157"/>
            <a:ext cx="8595360" cy="786384"/>
          </a:xfrm>
          <a:prstGeom prst="roundRect">
            <a:avLst>
              <a:gd name="adj" fmla="val 5233"/>
            </a:avLst>
          </a:prstGeom>
          <a:solidFill>
            <a:srgbClr val="FFFFFF"/>
          </a:solidFill>
          <a:ln w="17780">
            <a:solidFill>
              <a:srgbClr val="BA7FCA"/>
            </a:solidFill>
            <a:prstDash val="solid"/>
          </a:ln>
          <a:effectLst>
            <a:outerShdw blurRad="88900" dist="20320" dir="5400000" algn="bl" rotWithShape="0">
              <a:srgbClr val="000000">
                <a:alpha val="17000"/>
              </a:srgbClr>
            </a:outerShdw>
          </a:effectLst>
        </p:spPr>
        <p:txBody>
          <a:bodyPr/>
          <a:lstStyle/>
          <a:p>
            <a:endParaRPr lang="en-US" sz="2400"/>
          </a:p>
        </p:txBody>
      </p:sp>
      <p:sp>
        <p:nvSpPr>
          <p:cNvPr id="45" name="Shape 43"/>
          <p:cNvSpPr/>
          <p:nvPr/>
        </p:nvSpPr>
        <p:spPr>
          <a:xfrm>
            <a:off x="274320" y="4124445"/>
            <a:ext cx="50292" cy="749808"/>
          </a:xfrm>
          <a:prstGeom prst="rect">
            <a:avLst/>
          </a:prstGeom>
          <a:solidFill>
            <a:srgbClr val="9031AA"/>
          </a:solidFill>
          <a:ln w="12700">
            <a:solidFill>
              <a:srgbClr val="9031AA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46" name="Shape 44"/>
          <p:cNvSpPr/>
          <p:nvPr/>
        </p:nvSpPr>
        <p:spPr>
          <a:xfrm>
            <a:off x="420624" y="4225029"/>
            <a:ext cx="201168" cy="201168"/>
          </a:xfrm>
          <a:prstGeom prst="ellipse">
            <a:avLst/>
          </a:prstGeom>
          <a:solidFill>
            <a:srgbClr val="9031AA"/>
          </a:solidFill>
          <a:ln w="12700">
            <a:solidFill>
              <a:srgbClr val="9031AA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47" name="Text 45"/>
          <p:cNvSpPr/>
          <p:nvPr/>
        </p:nvSpPr>
        <p:spPr>
          <a:xfrm>
            <a:off x="420624" y="4225029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000" dirty="0"/>
          </a:p>
        </p:txBody>
      </p:sp>
      <p:sp>
        <p:nvSpPr>
          <p:cNvPr id="48" name="Text 46"/>
          <p:cNvSpPr/>
          <p:nvPr/>
        </p:nvSpPr>
        <p:spPr>
          <a:xfrm>
            <a:off x="694944" y="4188453"/>
            <a:ext cx="1920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1000" b="1" dirty="0">
                <a:solidFill>
                  <a:srgbClr val="9031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Customer needs the answer, not the data</a:t>
            </a:r>
            <a:endParaRPr lang="en-US" sz="1000" dirty="0"/>
          </a:p>
        </p:txBody>
      </p:sp>
      <p:sp>
        <p:nvSpPr>
          <p:cNvPr id="49" name="Text 47"/>
          <p:cNvSpPr/>
          <p:nvPr/>
        </p:nvSpPr>
        <p:spPr>
          <a:xfrm>
            <a:off x="694944" y="4508493"/>
            <a:ext cx="1920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840"/>
              </a:lnSpc>
              <a:buNone/>
            </a:pPr>
            <a:r>
              <a:rPr lang="en-US" sz="900" i="1" dirty="0">
                <a:solidFill>
                  <a:srgbClr val="8A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Review the query log for patterns that reconstruct rows from aggregates.</a:t>
            </a:r>
            <a:endParaRPr lang="en-US" sz="900" dirty="0"/>
          </a:p>
        </p:txBody>
      </p:sp>
      <p:sp>
        <p:nvSpPr>
          <p:cNvPr id="50" name="Shape 48"/>
          <p:cNvSpPr/>
          <p:nvPr/>
        </p:nvSpPr>
        <p:spPr>
          <a:xfrm>
            <a:off x="6455664" y="4508493"/>
            <a:ext cx="2322576" cy="329184"/>
          </a:xfrm>
          <a:prstGeom prst="roundRect">
            <a:avLst>
              <a:gd name="adj" fmla="val 13889"/>
            </a:avLst>
          </a:prstGeom>
          <a:solidFill>
            <a:srgbClr val="FDF2F0"/>
          </a:solidFill>
          <a:ln w="12700">
            <a:solidFill>
              <a:srgbClr val="EBB9B2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51" name="Text 49"/>
          <p:cNvSpPr/>
          <p:nvPr/>
        </p:nvSpPr>
        <p:spPr>
          <a:xfrm>
            <a:off x="6528816" y="4508493"/>
            <a:ext cx="21762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760"/>
              </a:lnSpc>
              <a:buNone/>
            </a:pPr>
            <a:r>
              <a:rPr lang="en-US" sz="800" b="1" dirty="0">
                <a:solidFill>
                  <a:srgbClr val="C463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 GAP  </a:t>
            </a:r>
            <a:r>
              <a:rPr lang="en-US" sz="800" dirty="0">
                <a:solidFill>
                  <a:srgbClr val="C463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Clean rooms only work where the customer will accept not holding the data.</a:t>
            </a:r>
            <a:endParaRPr lang="en-US" sz="800" dirty="0"/>
          </a:p>
        </p:txBody>
      </p:sp>
      <p:sp>
        <p:nvSpPr>
          <p:cNvPr id="52" name="Text 50"/>
          <p:cNvSpPr/>
          <p:nvPr/>
        </p:nvSpPr>
        <p:spPr>
          <a:xfrm>
            <a:off x="2743200" y="4170165"/>
            <a:ext cx="35661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9031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TO CHANGE</a:t>
            </a:r>
            <a:endParaRPr lang="en-US" sz="800" dirty="0"/>
          </a:p>
        </p:txBody>
      </p:sp>
      <p:sp>
        <p:nvSpPr>
          <p:cNvPr id="53" name="Text 51"/>
          <p:cNvSpPr/>
          <p:nvPr/>
        </p:nvSpPr>
        <p:spPr>
          <a:xfrm>
            <a:off x="2743200" y="4298181"/>
            <a:ext cx="3566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90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Clean room or confidential computing enclave. Query-only access, aggregate outputs with minimum cell sizes, raw export disabled at platform level.</a:t>
            </a:r>
            <a:endParaRPr lang="en-US" sz="900" dirty="0"/>
          </a:p>
        </p:txBody>
      </p:sp>
      <p:sp>
        <p:nvSpPr>
          <p:cNvPr id="54" name="Text 52"/>
          <p:cNvSpPr/>
          <p:nvPr/>
        </p:nvSpPr>
        <p:spPr>
          <a:xfrm>
            <a:off x="6455664" y="4170165"/>
            <a:ext cx="232257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9031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TOOLS THAT HELP</a:t>
            </a:r>
            <a:endParaRPr lang="en-US" sz="800" dirty="0"/>
          </a:p>
        </p:txBody>
      </p:sp>
      <p:sp>
        <p:nvSpPr>
          <p:cNvPr id="55" name="Text 53"/>
          <p:cNvSpPr/>
          <p:nvPr/>
        </p:nvSpPr>
        <p:spPr>
          <a:xfrm>
            <a:off x="6455664" y="4298181"/>
            <a:ext cx="232257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900" dirty="0">
                <a:solidFill>
                  <a:srgbClr val="5E5E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AWS Clean Rooms · Snowflake Data Clean Rooms · Nitro Enclaves · Intel SGX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274320" y="4983981"/>
            <a:ext cx="8595360" cy="786384"/>
          </a:xfrm>
          <a:prstGeom prst="roundRect">
            <a:avLst>
              <a:gd name="adj" fmla="val 5233"/>
            </a:avLst>
          </a:prstGeom>
          <a:solidFill>
            <a:srgbClr val="FFFFFF"/>
          </a:solidFill>
          <a:ln w="17780">
            <a:solidFill>
              <a:srgbClr val="C97D78"/>
            </a:solidFill>
            <a:prstDash val="solid"/>
          </a:ln>
          <a:effectLst>
            <a:outerShdw blurRad="88900" dist="20320" dir="5400000" algn="bl" rotWithShape="0">
              <a:srgbClr val="000000">
                <a:alpha val="17000"/>
              </a:srgbClr>
            </a:outerShdw>
          </a:effectLst>
        </p:spPr>
        <p:txBody>
          <a:bodyPr/>
          <a:lstStyle/>
          <a:p>
            <a:endParaRPr lang="en-US" sz="2400"/>
          </a:p>
        </p:txBody>
      </p:sp>
      <p:sp>
        <p:nvSpPr>
          <p:cNvPr id="57" name="Shape 55"/>
          <p:cNvSpPr/>
          <p:nvPr/>
        </p:nvSpPr>
        <p:spPr>
          <a:xfrm>
            <a:off x="274320" y="5002269"/>
            <a:ext cx="50292" cy="749808"/>
          </a:xfrm>
          <a:prstGeom prst="rect">
            <a:avLst/>
          </a:prstGeom>
          <a:solidFill>
            <a:srgbClr val="A82E26"/>
          </a:solidFill>
          <a:ln w="12700">
            <a:solidFill>
              <a:srgbClr val="A82E26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58" name="Shape 56"/>
          <p:cNvSpPr/>
          <p:nvPr/>
        </p:nvSpPr>
        <p:spPr>
          <a:xfrm>
            <a:off x="420624" y="5102853"/>
            <a:ext cx="201168" cy="201168"/>
          </a:xfrm>
          <a:prstGeom prst="ellipse">
            <a:avLst/>
          </a:prstGeom>
          <a:solidFill>
            <a:srgbClr val="A82E26"/>
          </a:solidFill>
          <a:ln w="12700">
            <a:solidFill>
              <a:srgbClr val="A82E26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59" name="Text 57"/>
          <p:cNvSpPr/>
          <p:nvPr/>
        </p:nvSpPr>
        <p:spPr>
          <a:xfrm>
            <a:off x="420624" y="5102853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000" dirty="0"/>
          </a:p>
        </p:txBody>
      </p:sp>
      <p:sp>
        <p:nvSpPr>
          <p:cNvPr id="60" name="Text 58"/>
          <p:cNvSpPr/>
          <p:nvPr/>
        </p:nvSpPr>
        <p:spPr>
          <a:xfrm>
            <a:off x="694944" y="5066277"/>
            <a:ext cx="1920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1000" b="1" dirty="0">
                <a:solidFill>
                  <a:srgbClr val="A82E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Receiving side: you licensed it, then indexed it</a:t>
            </a:r>
            <a:endParaRPr lang="en-US" sz="1000" dirty="0"/>
          </a:p>
        </p:txBody>
      </p:sp>
      <p:sp>
        <p:nvSpPr>
          <p:cNvPr id="61" name="Text 59"/>
          <p:cNvSpPr/>
          <p:nvPr/>
        </p:nvSpPr>
        <p:spPr>
          <a:xfrm>
            <a:off x="694944" y="5386317"/>
            <a:ext cx="1920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840"/>
              </a:lnSpc>
              <a:buNone/>
            </a:pPr>
            <a:r>
              <a:rPr lang="en-US" sz="900" i="1" dirty="0">
                <a:solidFill>
                  <a:srgbClr val="8A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Quarterly index provenance audit — can you name the licence behind every corpus?</a:t>
            </a:r>
            <a:endParaRPr lang="en-US" sz="900" dirty="0"/>
          </a:p>
        </p:txBody>
      </p:sp>
      <p:sp>
        <p:nvSpPr>
          <p:cNvPr id="62" name="Shape 60"/>
          <p:cNvSpPr/>
          <p:nvPr/>
        </p:nvSpPr>
        <p:spPr>
          <a:xfrm>
            <a:off x="6455664" y="5386317"/>
            <a:ext cx="2322576" cy="329184"/>
          </a:xfrm>
          <a:prstGeom prst="roundRect">
            <a:avLst>
              <a:gd name="adj" fmla="val 13889"/>
            </a:avLst>
          </a:prstGeom>
          <a:solidFill>
            <a:srgbClr val="FDF2F0"/>
          </a:solidFill>
          <a:ln w="12700">
            <a:solidFill>
              <a:srgbClr val="EBB9B2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63" name="Text 61"/>
          <p:cNvSpPr/>
          <p:nvPr/>
        </p:nvSpPr>
        <p:spPr>
          <a:xfrm>
            <a:off x="6528816" y="5386317"/>
            <a:ext cx="21762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760"/>
              </a:lnSpc>
              <a:buNone/>
            </a:pPr>
            <a:r>
              <a:rPr lang="en-US" sz="800" b="1" dirty="0">
                <a:solidFill>
                  <a:srgbClr val="C463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 GAP  </a:t>
            </a:r>
            <a:r>
              <a:rPr lang="en-US" sz="800" dirty="0">
                <a:solidFill>
                  <a:srgbClr val="C463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stops an engineer loading licensed data into an index outside the register.</a:t>
            </a:r>
            <a:endParaRPr lang="en-US" sz="800" dirty="0"/>
          </a:p>
        </p:txBody>
      </p:sp>
      <p:sp>
        <p:nvSpPr>
          <p:cNvPr id="64" name="Text 62"/>
          <p:cNvSpPr/>
          <p:nvPr/>
        </p:nvSpPr>
        <p:spPr>
          <a:xfrm>
            <a:off x="2743200" y="5047989"/>
            <a:ext cx="35661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A82E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TO CHANGE</a:t>
            </a:r>
            <a:endParaRPr lang="en-US" sz="800" dirty="0"/>
          </a:p>
        </p:txBody>
      </p:sp>
      <p:sp>
        <p:nvSpPr>
          <p:cNvPr id="65" name="Text 63"/>
          <p:cNvSpPr/>
          <p:nvPr/>
        </p:nvSpPr>
        <p:spPr>
          <a:xfrm>
            <a:off x="2743200" y="5176005"/>
            <a:ext cx="3566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90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Licensed data in its own scoped index with its own retention. Provenance register mapping every licensed source to the AI systems that touch it. Verify the no-training setting before ingesting.</a:t>
            </a:r>
            <a:endParaRPr lang="en-US" sz="900" dirty="0"/>
          </a:p>
        </p:txBody>
      </p:sp>
      <p:sp>
        <p:nvSpPr>
          <p:cNvPr id="66" name="Text 64"/>
          <p:cNvSpPr/>
          <p:nvPr/>
        </p:nvSpPr>
        <p:spPr>
          <a:xfrm>
            <a:off x="6455664" y="5047989"/>
            <a:ext cx="232257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A82E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TOOLS THAT HELP</a:t>
            </a:r>
            <a:endParaRPr lang="en-US" sz="800" dirty="0"/>
          </a:p>
        </p:txBody>
      </p:sp>
      <p:sp>
        <p:nvSpPr>
          <p:cNvPr id="67" name="Text 65"/>
          <p:cNvSpPr/>
          <p:nvPr/>
        </p:nvSpPr>
        <p:spPr>
          <a:xfrm>
            <a:off x="6455664" y="5176005"/>
            <a:ext cx="232257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900" dirty="0">
                <a:solidFill>
                  <a:srgbClr val="5E5E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Vector DB namespaces · data catalogue · licence register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46304"/>
            <a:ext cx="82296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1A1A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Four-Week Runbook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566928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order, with a test at the end that gives an unambiguous answer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0" y="950976"/>
            <a:ext cx="9144000" cy="1"/>
          </a:xfrm>
          <a:prstGeom prst="line">
            <a:avLst/>
          </a:prstGeom>
          <a:noFill/>
          <a:ln w="22225">
            <a:solidFill>
              <a:srgbClr val="00376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0" y="6355080"/>
            <a:ext cx="9144000" cy="1"/>
          </a:xfrm>
          <a:prstGeom prst="line">
            <a:avLst/>
          </a:prstGeom>
          <a:noFill/>
          <a:ln w="22225">
            <a:solidFill>
              <a:srgbClr val="00376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320040" y="6419088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 DSP 4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1920240" y="6400800"/>
            <a:ext cx="6949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740"/>
              </a:lnSpc>
              <a:buNone/>
            </a:pPr>
            <a:r>
              <a:rPr lang="en-US" sz="600" i="1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views expressed here are my own. They do not represent the views of any employer, client, or other organisation with which I am or have been associated, and nothing here should be taken as legal advice.</a:t>
            </a:r>
            <a:endParaRPr lang="en-US" sz="600" dirty="0"/>
          </a:p>
        </p:txBody>
      </p:sp>
      <p:sp>
        <p:nvSpPr>
          <p:cNvPr id="8" name="Shape 6"/>
          <p:cNvSpPr/>
          <p:nvPr/>
        </p:nvSpPr>
        <p:spPr>
          <a:xfrm>
            <a:off x="274320" y="1060704"/>
            <a:ext cx="2066544" cy="2761488"/>
          </a:xfrm>
          <a:prstGeom prst="roundRect">
            <a:avLst>
              <a:gd name="adj" fmla="val 2212"/>
            </a:avLst>
          </a:prstGeom>
          <a:solidFill>
            <a:srgbClr val="FFFFFF"/>
          </a:solidFill>
          <a:ln w="17780">
            <a:solidFill>
              <a:srgbClr val="6183A1"/>
            </a:solidFill>
            <a:prstDash val="solid"/>
          </a:ln>
          <a:effectLst>
            <a:outerShdw blurRad="88900" dist="20320" dir="5400000" algn="bl" rotWithShape="0">
              <a:srgbClr val="000000">
                <a:alpha val="1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292608" y="1060704"/>
            <a:ext cx="2029968" cy="54864"/>
          </a:xfrm>
          <a:prstGeom prst="rect">
            <a:avLst/>
          </a:prstGeom>
          <a:solidFill>
            <a:srgbClr val="003767"/>
          </a:solidFill>
          <a:ln w="12700">
            <a:solidFill>
              <a:srgbClr val="00376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02336" y="1188720"/>
            <a:ext cx="786384" cy="182880"/>
          </a:xfrm>
          <a:prstGeom prst="roundRect">
            <a:avLst>
              <a:gd name="adj" fmla="val 48000"/>
            </a:avLst>
          </a:prstGeom>
          <a:solidFill>
            <a:srgbClr val="FFFFFF"/>
          </a:solidFill>
          <a:ln w="15875">
            <a:solidFill>
              <a:srgbClr val="003767"/>
            </a:solidFill>
            <a:prstDash val="solid"/>
          </a:ln>
          <a:effectLst>
            <a:outerShdw blurRad="50800" dist="12700" dir="54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02336" y="1188720"/>
            <a:ext cx="78638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0037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 1</a:t>
            </a:r>
            <a:endParaRPr lang="en-US" sz="650" dirty="0"/>
          </a:p>
        </p:txBody>
      </p:sp>
      <p:sp>
        <p:nvSpPr>
          <p:cNvPr id="12" name="Text 10"/>
          <p:cNvSpPr/>
          <p:nvPr/>
        </p:nvSpPr>
        <p:spPr>
          <a:xfrm>
            <a:off x="384048" y="1426464"/>
            <a:ext cx="184708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sz="950" b="1" dirty="0">
                <a:solidFill>
                  <a:srgbClr val="0037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Measure before you enable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384048" y="1773936"/>
            <a:ext cx="1847088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960"/>
              </a:lnSpc>
              <a:buNone/>
            </a:pPr>
            <a:r>
              <a:rPr lang="en-US" sz="74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Oversharing report across SharePoint and OneDrive</a:t>
            </a:r>
            <a:endParaRPr lang="en-US" sz="740" dirty="0"/>
          </a:p>
          <a:p>
            <a:pPr marL="0" indent="0" algn="l">
              <a:lnSpc>
                <a:spcPts val="960"/>
              </a:lnSpc>
              <a:buNone/>
            </a:pPr>
            <a:r>
              <a:rPr lang="en-US" sz="74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90 days of proxy or CASB data for consumer AI domains</a:t>
            </a:r>
            <a:endParaRPr lang="en-US" sz="740" dirty="0"/>
          </a:p>
          <a:p>
            <a:pPr marL="0" indent="0" algn="l">
              <a:lnSpc>
                <a:spcPts val="960"/>
              </a:lnSpc>
              <a:buNone/>
            </a:pPr>
            <a:r>
              <a:rPr lang="en-US" sz="74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List every AI tool in use, including ones bundled into existing licences</a:t>
            </a:r>
            <a:endParaRPr lang="en-US" sz="740" dirty="0"/>
          </a:p>
        </p:txBody>
      </p:sp>
      <p:sp>
        <p:nvSpPr>
          <p:cNvPr id="14" name="Shape 12"/>
          <p:cNvSpPr/>
          <p:nvPr/>
        </p:nvSpPr>
        <p:spPr>
          <a:xfrm>
            <a:off x="384048" y="3127248"/>
            <a:ext cx="1847088" cy="566928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7780">
            <a:solidFill>
              <a:srgbClr val="6183A1"/>
            </a:solidFill>
            <a:prstDash val="solid"/>
          </a:ln>
          <a:effectLst>
            <a:outerShdw blurRad="88900" dist="20320" dir="5400000" algn="bl" rotWithShape="0">
              <a:srgbClr val="000000">
                <a:alpha val="1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457200" y="3127248"/>
            <a:ext cx="170078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920"/>
              </a:lnSpc>
              <a:buNone/>
            </a:pPr>
            <a:r>
              <a:rPr lang="en-US" sz="720" i="1" dirty="0">
                <a:solidFill>
                  <a:srgbClr val="0037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number you can show leadership. Expect thousands of over-shared files.</a:t>
            </a:r>
            <a:endParaRPr lang="en-US" sz="720" dirty="0"/>
          </a:p>
        </p:txBody>
      </p:sp>
      <p:sp>
        <p:nvSpPr>
          <p:cNvPr id="16" name="Shape 14"/>
          <p:cNvSpPr/>
          <p:nvPr/>
        </p:nvSpPr>
        <p:spPr>
          <a:xfrm>
            <a:off x="2450592" y="1060704"/>
            <a:ext cx="2066544" cy="2761488"/>
          </a:xfrm>
          <a:prstGeom prst="roundRect">
            <a:avLst>
              <a:gd name="adj" fmla="val 2212"/>
            </a:avLst>
          </a:prstGeom>
          <a:solidFill>
            <a:srgbClr val="FFFFFF"/>
          </a:solidFill>
          <a:ln w="17780">
            <a:solidFill>
              <a:srgbClr val="6183A1"/>
            </a:solidFill>
            <a:prstDash val="solid"/>
          </a:ln>
          <a:effectLst>
            <a:outerShdw blurRad="88900" dist="20320" dir="5400000" algn="bl" rotWithShape="0">
              <a:srgbClr val="000000">
                <a:alpha val="1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2468880" y="1060704"/>
            <a:ext cx="2029968" cy="54864"/>
          </a:xfrm>
          <a:prstGeom prst="rect">
            <a:avLst/>
          </a:prstGeom>
          <a:solidFill>
            <a:srgbClr val="003767"/>
          </a:solidFill>
          <a:ln w="12700">
            <a:solidFill>
              <a:srgbClr val="00376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2578608" y="1188720"/>
            <a:ext cx="786384" cy="182880"/>
          </a:xfrm>
          <a:prstGeom prst="roundRect">
            <a:avLst>
              <a:gd name="adj" fmla="val 48000"/>
            </a:avLst>
          </a:prstGeom>
          <a:solidFill>
            <a:srgbClr val="FFFFFF"/>
          </a:solidFill>
          <a:ln w="15875">
            <a:solidFill>
              <a:srgbClr val="003767"/>
            </a:solidFill>
            <a:prstDash val="solid"/>
          </a:ln>
          <a:effectLst>
            <a:outerShdw blurRad="50800" dist="12700" dir="54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2578608" y="1188720"/>
            <a:ext cx="78638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0037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 2</a:t>
            </a:r>
            <a:endParaRPr lang="en-US" sz="650" dirty="0"/>
          </a:p>
        </p:txBody>
      </p:sp>
      <p:sp>
        <p:nvSpPr>
          <p:cNvPr id="20" name="Text 18"/>
          <p:cNvSpPr/>
          <p:nvPr/>
        </p:nvSpPr>
        <p:spPr>
          <a:xfrm>
            <a:off x="2560320" y="1426464"/>
            <a:ext cx="184708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sz="950" b="1" dirty="0">
                <a:solidFill>
                  <a:srgbClr val="0037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Remediate the crown jewels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2560320" y="1773936"/>
            <a:ext cx="1847088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960"/>
              </a:lnSpc>
              <a:buNone/>
            </a:pPr>
            <a:r>
              <a:rPr lang="en-US" sz="74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Remove org-wide and anonymous links on HR, finance, legal and M&amp;A sites</a:t>
            </a:r>
            <a:endParaRPr lang="en-US" sz="740" dirty="0"/>
          </a:p>
          <a:p>
            <a:pPr marL="0" indent="0" algn="l">
              <a:lnSpc>
                <a:spcPts val="960"/>
              </a:lnSpc>
              <a:buNone/>
            </a:pPr>
            <a:r>
              <a:rPr lang="en-US" sz="74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Apply sensitivity labels to those sites, not to individual files</a:t>
            </a:r>
            <a:endParaRPr lang="en-US" sz="740" dirty="0"/>
          </a:p>
          <a:p>
            <a:pPr marL="0" indent="0" algn="l">
              <a:lnSpc>
                <a:spcPts val="960"/>
              </a:lnSpc>
              <a:buNone/>
            </a:pPr>
            <a:r>
              <a:rPr lang="en-US" sz="74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Name a data owner per site — remediation without an owner does not stick</a:t>
            </a:r>
            <a:endParaRPr lang="en-US" sz="740" dirty="0"/>
          </a:p>
        </p:txBody>
      </p:sp>
      <p:sp>
        <p:nvSpPr>
          <p:cNvPr id="22" name="Shape 20"/>
          <p:cNvSpPr/>
          <p:nvPr/>
        </p:nvSpPr>
        <p:spPr>
          <a:xfrm>
            <a:off x="2560320" y="3127248"/>
            <a:ext cx="1847088" cy="566928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7780">
            <a:solidFill>
              <a:srgbClr val="6183A1"/>
            </a:solidFill>
            <a:prstDash val="solid"/>
          </a:ln>
          <a:effectLst>
            <a:outerShdw blurRad="88900" dist="20320" dir="5400000" algn="bl" rotWithShape="0">
              <a:srgbClr val="000000">
                <a:alpha val="1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2633472" y="3127248"/>
            <a:ext cx="170078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920"/>
              </a:lnSpc>
              <a:buNone/>
            </a:pPr>
            <a:r>
              <a:rPr lang="en-US" sz="720" i="1" dirty="0">
                <a:solidFill>
                  <a:srgbClr val="0037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files that would end a career are no longer reachable by search.</a:t>
            </a:r>
            <a:endParaRPr lang="en-US" sz="720" dirty="0"/>
          </a:p>
        </p:txBody>
      </p:sp>
      <p:sp>
        <p:nvSpPr>
          <p:cNvPr id="24" name="Shape 22"/>
          <p:cNvSpPr/>
          <p:nvPr/>
        </p:nvSpPr>
        <p:spPr>
          <a:xfrm>
            <a:off x="4626864" y="1060704"/>
            <a:ext cx="2066544" cy="2761488"/>
          </a:xfrm>
          <a:prstGeom prst="roundRect">
            <a:avLst>
              <a:gd name="adj" fmla="val 2212"/>
            </a:avLst>
          </a:prstGeom>
          <a:solidFill>
            <a:srgbClr val="FFFFFF"/>
          </a:solidFill>
          <a:ln w="17780">
            <a:solidFill>
              <a:srgbClr val="6183A1"/>
            </a:solidFill>
            <a:prstDash val="solid"/>
          </a:ln>
          <a:effectLst>
            <a:outerShdw blurRad="88900" dist="20320" dir="5400000" algn="bl" rotWithShape="0">
              <a:srgbClr val="000000">
                <a:alpha val="1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4645152" y="1060704"/>
            <a:ext cx="2029968" cy="54864"/>
          </a:xfrm>
          <a:prstGeom prst="rect">
            <a:avLst/>
          </a:prstGeom>
          <a:solidFill>
            <a:srgbClr val="003767"/>
          </a:solidFill>
          <a:ln w="12700">
            <a:solidFill>
              <a:srgbClr val="00376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4754880" y="1188720"/>
            <a:ext cx="786384" cy="182880"/>
          </a:xfrm>
          <a:prstGeom prst="roundRect">
            <a:avLst>
              <a:gd name="adj" fmla="val 48000"/>
            </a:avLst>
          </a:prstGeom>
          <a:solidFill>
            <a:srgbClr val="FFFFFF"/>
          </a:solidFill>
          <a:ln w="15875">
            <a:solidFill>
              <a:srgbClr val="003767"/>
            </a:solidFill>
            <a:prstDash val="solid"/>
          </a:ln>
          <a:effectLst>
            <a:outerShdw blurRad="50800" dist="12700" dir="54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4754880" y="1188720"/>
            <a:ext cx="78638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0037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 3</a:t>
            </a:r>
            <a:endParaRPr lang="en-US" sz="650" dirty="0"/>
          </a:p>
        </p:txBody>
      </p:sp>
      <p:sp>
        <p:nvSpPr>
          <p:cNvPr id="28" name="Text 26"/>
          <p:cNvSpPr/>
          <p:nvPr/>
        </p:nvSpPr>
        <p:spPr>
          <a:xfrm>
            <a:off x="4736592" y="1426464"/>
            <a:ext cx="184708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sz="950" b="1" dirty="0">
                <a:solidFill>
                  <a:srgbClr val="0037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Fence the rest, give people a path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4736592" y="1773936"/>
            <a:ext cx="1847088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960"/>
              </a:lnSpc>
              <a:buNone/>
            </a:pPr>
            <a:r>
              <a:rPr lang="en-US" sz="74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Restricted SharePoint Search scoped to remediated sites</a:t>
            </a:r>
            <a:endParaRPr lang="en-US" sz="740" dirty="0"/>
          </a:p>
          <a:p>
            <a:pPr marL="0" indent="0" algn="l">
              <a:lnSpc>
                <a:spcPts val="960"/>
              </a:lnSpc>
              <a:buNone/>
            </a:pPr>
            <a:r>
              <a:rPr lang="en-US" sz="74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Provision the sanctioned tier and tell everyone it exists</a:t>
            </a:r>
            <a:endParaRPr lang="en-US" sz="740" dirty="0"/>
          </a:p>
          <a:p>
            <a:pPr marL="0" indent="0" algn="l">
              <a:lnSpc>
                <a:spcPts val="960"/>
              </a:lnSpc>
              <a:buNone/>
            </a:pPr>
            <a:r>
              <a:rPr lang="en-US" sz="74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Verify the vendor setting matches the contract clause; screenshot both</a:t>
            </a:r>
            <a:endParaRPr lang="en-US" sz="740" dirty="0"/>
          </a:p>
        </p:txBody>
      </p:sp>
      <p:sp>
        <p:nvSpPr>
          <p:cNvPr id="30" name="Shape 28"/>
          <p:cNvSpPr/>
          <p:nvPr/>
        </p:nvSpPr>
        <p:spPr>
          <a:xfrm>
            <a:off x="4736592" y="3127248"/>
            <a:ext cx="1847088" cy="566928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7780">
            <a:solidFill>
              <a:srgbClr val="6183A1"/>
            </a:solidFill>
            <a:prstDash val="solid"/>
          </a:ln>
          <a:effectLst>
            <a:outerShdw blurRad="88900" dist="20320" dir="5400000" algn="bl" rotWithShape="0">
              <a:srgbClr val="000000">
                <a:alpha val="1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4809744" y="3127248"/>
            <a:ext cx="170078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920"/>
              </a:lnSpc>
              <a:buNone/>
            </a:pPr>
            <a:r>
              <a:rPr lang="en-US" sz="720" i="1" dirty="0">
                <a:solidFill>
                  <a:srgbClr val="0037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sanctioned route exists, so blocking the unsanctioned one becomes reasonable.</a:t>
            </a:r>
            <a:endParaRPr lang="en-US" sz="720" dirty="0"/>
          </a:p>
        </p:txBody>
      </p:sp>
      <p:sp>
        <p:nvSpPr>
          <p:cNvPr id="32" name="Shape 30"/>
          <p:cNvSpPr/>
          <p:nvPr/>
        </p:nvSpPr>
        <p:spPr>
          <a:xfrm>
            <a:off x="6803136" y="1060704"/>
            <a:ext cx="2066544" cy="2761488"/>
          </a:xfrm>
          <a:prstGeom prst="roundRect">
            <a:avLst>
              <a:gd name="adj" fmla="val 2212"/>
            </a:avLst>
          </a:prstGeom>
          <a:solidFill>
            <a:srgbClr val="FFFFFF"/>
          </a:solidFill>
          <a:ln w="17780">
            <a:solidFill>
              <a:srgbClr val="6183A1"/>
            </a:solidFill>
            <a:prstDash val="solid"/>
          </a:ln>
          <a:effectLst>
            <a:outerShdw blurRad="88900" dist="20320" dir="5400000" algn="bl" rotWithShape="0">
              <a:srgbClr val="000000">
                <a:alpha val="1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3" name="Shape 31"/>
          <p:cNvSpPr/>
          <p:nvPr/>
        </p:nvSpPr>
        <p:spPr>
          <a:xfrm>
            <a:off x="6821424" y="1060704"/>
            <a:ext cx="2029968" cy="54864"/>
          </a:xfrm>
          <a:prstGeom prst="rect">
            <a:avLst/>
          </a:prstGeom>
          <a:solidFill>
            <a:srgbClr val="003767"/>
          </a:solidFill>
          <a:ln w="12700">
            <a:solidFill>
              <a:srgbClr val="00376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Shape 32"/>
          <p:cNvSpPr/>
          <p:nvPr/>
        </p:nvSpPr>
        <p:spPr>
          <a:xfrm>
            <a:off x="6931152" y="1188720"/>
            <a:ext cx="786384" cy="182880"/>
          </a:xfrm>
          <a:prstGeom prst="roundRect">
            <a:avLst>
              <a:gd name="adj" fmla="val 48000"/>
            </a:avLst>
          </a:prstGeom>
          <a:solidFill>
            <a:srgbClr val="FFFFFF"/>
          </a:solidFill>
          <a:ln w="15875">
            <a:solidFill>
              <a:srgbClr val="003767"/>
            </a:solidFill>
            <a:prstDash val="solid"/>
          </a:ln>
          <a:effectLst>
            <a:outerShdw blurRad="50800" dist="12700" dir="54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6931152" y="1188720"/>
            <a:ext cx="78638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0037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 4</a:t>
            </a:r>
            <a:endParaRPr lang="en-US" sz="650" dirty="0"/>
          </a:p>
        </p:txBody>
      </p:sp>
      <p:sp>
        <p:nvSpPr>
          <p:cNvPr id="36" name="Text 34"/>
          <p:cNvSpPr/>
          <p:nvPr/>
        </p:nvSpPr>
        <p:spPr>
          <a:xfrm>
            <a:off x="6912864" y="1426464"/>
            <a:ext cx="184708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sz="950" b="1" dirty="0">
                <a:solidFill>
                  <a:srgbClr val="0037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Try to break it</a:t>
            </a:r>
            <a:endParaRPr lang="en-US" sz="950" dirty="0"/>
          </a:p>
        </p:txBody>
      </p:sp>
      <p:sp>
        <p:nvSpPr>
          <p:cNvPr id="37" name="Text 35"/>
          <p:cNvSpPr/>
          <p:nvPr/>
        </p:nvSpPr>
        <p:spPr>
          <a:xfrm>
            <a:off x="6912864" y="1773936"/>
            <a:ext cx="1847088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960"/>
              </a:lnSpc>
              <a:buNone/>
            </a:pPr>
            <a:r>
              <a:rPr lang="en-US" sz="74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As a pilot user with ordinary permissions, ask for ‘salary bands’ and ‘termination letters’</a:t>
            </a:r>
            <a:endParaRPr lang="en-US" sz="740" dirty="0"/>
          </a:p>
          <a:p>
            <a:pPr marL="0" indent="0" algn="l">
              <a:lnSpc>
                <a:spcPts val="960"/>
              </a:lnSpc>
              <a:buNone/>
            </a:pPr>
            <a:r>
              <a:rPr lang="en-US" sz="74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If either returns, stop and go back to week 2</a:t>
            </a:r>
            <a:endParaRPr lang="en-US" sz="740" dirty="0"/>
          </a:p>
          <a:p>
            <a:pPr marL="0" indent="0" algn="l">
              <a:lnSpc>
                <a:spcPts val="960"/>
              </a:lnSpc>
              <a:buNone/>
            </a:pPr>
            <a:r>
              <a:rPr lang="en-US" sz="74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Only then block consumer AI domains at the proxy</a:t>
            </a:r>
            <a:endParaRPr lang="en-US" sz="740" dirty="0"/>
          </a:p>
        </p:txBody>
      </p:sp>
      <p:sp>
        <p:nvSpPr>
          <p:cNvPr id="38" name="Shape 36"/>
          <p:cNvSpPr/>
          <p:nvPr/>
        </p:nvSpPr>
        <p:spPr>
          <a:xfrm>
            <a:off x="6912864" y="3127248"/>
            <a:ext cx="1847088" cy="566928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7780">
            <a:solidFill>
              <a:srgbClr val="6183A1"/>
            </a:solidFill>
            <a:prstDash val="solid"/>
          </a:ln>
          <a:effectLst>
            <a:outerShdw blurRad="88900" dist="20320" dir="5400000" algn="bl" rotWithShape="0">
              <a:srgbClr val="000000">
                <a:alpha val="1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9" name="Text 37"/>
          <p:cNvSpPr/>
          <p:nvPr/>
        </p:nvSpPr>
        <p:spPr>
          <a:xfrm>
            <a:off x="6986016" y="3127248"/>
            <a:ext cx="170078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920"/>
              </a:lnSpc>
              <a:buNone/>
            </a:pPr>
            <a:r>
              <a:rPr lang="en-US" sz="720" i="1" dirty="0">
                <a:solidFill>
                  <a:srgbClr val="0037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pass or fail a non-technical executive can understand.</a:t>
            </a:r>
            <a:endParaRPr lang="en-US" sz="720" dirty="0"/>
          </a:p>
        </p:txBody>
      </p:sp>
      <p:sp>
        <p:nvSpPr>
          <p:cNvPr id="40" name="Text 38"/>
          <p:cNvSpPr/>
          <p:nvPr/>
        </p:nvSpPr>
        <p:spPr>
          <a:xfrm>
            <a:off x="274320" y="4023360"/>
            <a:ext cx="8595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b="1" dirty="0">
                <a:solidFill>
                  <a:srgbClr val="0037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KEEP IT CLOSED</a:t>
            </a:r>
            <a:endParaRPr lang="en-US" sz="850" dirty="0"/>
          </a:p>
        </p:txBody>
      </p:sp>
      <p:sp>
        <p:nvSpPr>
          <p:cNvPr id="41" name="Shape 39"/>
          <p:cNvSpPr/>
          <p:nvPr/>
        </p:nvSpPr>
        <p:spPr>
          <a:xfrm>
            <a:off x="274320" y="4242816"/>
            <a:ext cx="1631290" cy="786384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7780">
            <a:solidFill>
              <a:srgbClr val="6183A1"/>
            </a:solidFill>
            <a:prstDash val="solid"/>
          </a:ln>
          <a:effectLst>
            <a:outerShdw blurRad="88900" dist="20320" dir="5400000" algn="bl" rotWithShape="0">
              <a:srgbClr val="000000">
                <a:alpha val="1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2" name="Text 40"/>
          <p:cNvSpPr/>
          <p:nvPr/>
        </p:nvSpPr>
        <p:spPr>
          <a:xfrm>
            <a:off x="365760" y="4315968"/>
            <a:ext cx="144841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037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Monthly delta</a:t>
            </a:r>
            <a:endParaRPr lang="en-US" sz="800" dirty="0"/>
          </a:p>
        </p:txBody>
      </p:sp>
      <p:sp>
        <p:nvSpPr>
          <p:cNvPr id="43" name="Text 41"/>
          <p:cNvSpPr/>
          <p:nvPr/>
        </p:nvSpPr>
        <p:spPr>
          <a:xfrm>
            <a:off x="365760" y="4489704"/>
            <a:ext cx="144841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880"/>
              </a:lnSpc>
              <a:buNone/>
            </a:pPr>
            <a:r>
              <a:rPr lang="en-US" sz="68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Re-run the oversharing report. Track the trend, not the absolute number.</a:t>
            </a:r>
            <a:endParaRPr lang="en-US" sz="680" dirty="0"/>
          </a:p>
        </p:txBody>
      </p:sp>
      <p:sp>
        <p:nvSpPr>
          <p:cNvPr id="44" name="Shape 42"/>
          <p:cNvSpPr/>
          <p:nvPr/>
        </p:nvSpPr>
        <p:spPr>
          <a:xfrm>
            <a:off x="2015338" y="4242816"/>
            <a:ext cx="1631290" cy="786384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7780">
            <a:solidFill>
              <a:srgbClr val="6183A1"/>
            </a:solidFill>
            <a:prstDash val="solid"/>
          </a:ln>
          <a:effectLst>
            <a:outerShdw blurRad="88900" dist="20320" dir="5400000" algn="bl" rotWithShape="0">
              <a:srgbClr val="000000">
                <a:alpha val="1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5" name="Text 43"/>
          <p:cNvSpPr/>
          <p:nvPr/>
        </p:nvSpPr>
        <p:spPr>
          <a:xfrm>
            <a:off x="2106778" y="4315968"/>
            <a:ext cx="144841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037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Alerts to the owner</a:t>
            </a:r>
            <a:endParaRPr lang="en-US" sz="800" dirty="0"/>
          </a:p>
        </p:txBody>
      </p:sp>
      <p:sp>
        <p:nvSpPr>
          <p:cNvPr id="46" name="Text 44"/>
          <p:cNvSpPr/>
          <p:nvPr/>
        </p:nvSpPr>
        <p:spPr>
          <a:xfrm>
            <a:off x="2106778" y="4489704"/>
            <a:ext cx="144841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880"/>
              </a:lnSpc>
              <a:buNone/>
            </a:pPr>
            <a:r>
              <a:rPr lang="en-US" sz="68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Route DLP alerts to the named data owner. IT cannot judge whether a file is sensitive.</a:t>
            </a:r>
            <a:endParaRPr lang="en-US" sz="680" dirty="0"/>
          </a:p>
        </p:txBody>
      </p:sp>
      <p:sp>
        <p:nvSpPr>
          <p:cNvPr id="47" name="Shape 45"/>
          <p:cNvSpPr/>
          <p:nvPr/>
        </p:nvSpPr>
        <p:spPr>
          <a:xfrm>
            <a:off x="3756355" y="4242816"/>
            <a:ext cx="1631290" cy="786384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7780">
            <a:solidFill>
              <a:srgbClr val="6183A1"/>
            </a:solidFill>
            <a:prstDash val="solid"/>
          </a:ln>
          <a:effectLst>
            <a:outerShdw blurRad="88900" dist="20320" dir="5400000" algn="bl" rotWithShape="0">
              <a:srgbClr val="000000">
                <a:alpha val="1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8" name="Text 46"/>
          <p:cNvSpPr/>
          <p:nvPr/>
        </p:nvSpPr>
        <p:spPr>
          <a:xfrm>
            <a:off x="3847795" y="4315968"/>
            <a:ext cx="144841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037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Annual re-verification</a:t>
            </a:r>
            <a:endParaRPr lang="en-US" sz="800" dirty="0"/>
          </a:p>
        </p:txBody>
      </p:sp>
      <p:sp>
        <p:nvSpPr>
          <p:cNvPr id="49" name="Text 47"/>
          <p:cNvSpPr/>
          <p:nvPr/>
        </p:nvSpPr>
        <p:spPr>
          <a:xfrm>
            <a:off x="3847795" y="4489704"/>
            <a:ext cx="144841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880"/>
              </a:lnSpc>
              <a:buNone/>
            </a:pPr>
            <a:r>
              <a:rPr lang="en-US" sz="68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Re-check every vendor setting against the contract, and after any migration.</a:t>
            </a:r>
            <a:endParaRPr lang="en-US" sz="680" dirty="0"/>
          </a:p>
        </p:txBody>
      </p:sp>
      <p:sp>
        <p:nvSpPr>
          <p:cNvPr id="50" name="Shape 48"/>
          <p:cNvSpPr/>
          <p:nvPr/>
        </p:nvSpPr>
        <p:spPr>
          <a:xfrm>
            <a:off x="5497373" y="4242816"/>
            <a:ext cx="1631290" cy="786384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7780">
            <a:solidFill>
              <a:srgbClr val="6183A1"/>
            </a:solidFill>
            <a:prstDash val="solid"/>
          </a:ln>
          <a:effectLst>
            <a:outerShdw blurRad="88900" dist="20320" dir="5400000" algn="bl" rotWithShape="0">
              <a:srgbClr val="000000">
                <a:alpha val="1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1" name="Text 49"/>
          <p:cNvSpPr/>
          <p:nvPr/>
        </p:nvSpPr>
        <p:spPr>
          <a:xfrm>
            <a:off x="5588813" y="4315968"/>
            <a:ext cx="144841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037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written rule</a:t>
            </a:r>
            <a:endParaRPr lang="en-US" sz="800" dirty="0"/>
          </a:p>
        </p:txBody>
      </p:sp>
      <p:sp>
        <p:nvSpPr>
          <p:cNvPr id="52" name="Text 50"/>
          <p:cNvSpPr/>
          <p:nvPr/>
        </p:nvSpPr>
        <p:spPr>
          <a:xfrm>
            <a:off x="5588813" y="4489704"/>
            <a:ext cx="144841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880"/>
              </a:lnSpc>
              <a:buNone/>
            </a:pPr>
            <a:r>
              <a:rPr lang="en-US" sz="68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may never leave: regulated data, privileged material, source code, unreleased financials.</a:t>
            </a:r>
            <a:endParaRPr lang="en-US" sz="680" dirty="0"/>
          </a:p>
        </p:txBody>
      </p:sp>
      <p:sp>
        <p:nvSpPr>
          <p:cNvPr id="53" name="Shape 51"/>
          <p:cNvSpPr/>
          <p:nvPr/>
        </p:nvSpPr>
        <p:spPr>
          <a:xfrm>
            <a:off x="7238390" y="4242816"/>
            <a:ext cx="1631290" cy="786384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7780">
            <a:solidFill>
              <a:srgbClr val="6183A1"/>
            </a:solidFill>
            <a:prstDash val="solid"/>
          </a:ln>
          <a:effectLst>
            <a:outerShdw blurRad="88900" dist="20320" dir="5400000" algn="bl" rotWithShape="0">
              <a:srgbClr val="000000">
                <a:alpha val="1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4" name="Text 52"/>
          <p:cNvSpPr/>
          <p:nvPr/>
        </p:nvSpPr>
        <p:spPr>
          <a:xfrm>
            <a:off x="7329830" y="4315968"/>
            <a:ext cx="144841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037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Records coverage</a:t>
            </a:r>
            <a:endParaRPr lang="en-US" sz="800" dirty="0"/>
          </a:p>
        </p:txBody>
      </p:sp>
      <p:sp>
        <p:nvSpPr>
          <p:cNvPr id="55" name="Text 53"/>
          <p:cNvSpPr/>
          <p:nvPr/>
        </p:nvSpPr>
        <p:spPr>
          <a:xfrm>
            <a:off x="7329830" y="4489704"/>
            <a:ext cx="144841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880"/>
              </a:lnSpc>
              <a:buNone/>
            </a:pPr>
            <a:r>
              <a:rPr lang="en-US" sz="68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Retention, legal hold and eDiscovery extended to prompts and responses.</a:t>
            </a:r>
            <a:endParaRPr lang="en-US" sz="680" dirty="0"/>
          </a:p>
        </p:txBody>
      </p:sp>
      <p:sp>
        <p:nvSpPr>
          <p:cNvPr id="56" name="Shape 54"/>
          <p:cNvSpPr/>
          <p:nvPr/>
        </p:nvSpPr>
        <p:spPr>
          <a:xfrm>
            <a:off x="274320" y="5175504"/>
            <a:ext cx="8595360" cy="420624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7780">
            <a:solidFill>
              <a:srgbClr val="003767"/>
            </a:solidFill>
            <a:prstDash val="solid"/>
          </a:ln>
          <a:effectLst>
            <a:outerShdw blurRad="88900" dist="20320" dir="5400000" algn="bl" rotWithShape="0">
              <a:srgbClr val="000000">
                <a:alpha val="1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7" name="Text 55"/>
          <p:cNvSpPr/>
          <p:nvPr/>
        </p:nvSpPr>
        <p:spPr>
          <a:xfrm>
            <a:off x="420624" y="5175504"/>
            <a:ext cx="830275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850" b="1" dirty="0">
                <a:solidFill>
                  <a:srgbClr val="0037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not block first. </a:t>
            </a:r>
            <a:r>
              <a:rPr lang="en-US" sz="85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Blocking consumer AI before a sanctioned tool exists moves the traffic to phones and home laptops, where you cannot see it at all. The risk does not go down — it goes dark. Sanction, then fence, then block.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1753</Words>
  <Application>Microsoft Macintosh PowerPoint</Application>
  <PresentationFormat>On-screen Show (4:3)</PresentationFormat>
  <Paragraphs>171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Protecting Critical Data in Copilot, Enterprise Chat and Shadow AI</dc:title>
  <dc:subject>PptxGenJS Presentation</dc:subject>
  <dc:creator/>
  <cp:lastModifiedBy>Praveen Sharma</cp:lastModifiedBy>
  <cp:revision>2</cp:revision>
  <dcterms:created xsi:type="dcterms:W3CDTF">2026-08-01T18:17:18Z</dcterms:created>
  <dcterms:modified xsi:type="dcterms:W3CDTF">2026-08-01T18:31:53Z</dcterms:modified>
</cp:coreProperties>
</file>